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2"/>
  </p:notesMasterIdLst>
  <p:handoutMasterIdLst>
    <p:handoutMasterId r:id="rId143"/>
  </p:handoutMasterIdLst>
  <p:sldIdLst>
    <p:sldId id="256" r:id="rId2"/>
    <p:sldId id="277" r:id="rId3"/>
    <p:sldId id="278" r:id="rId4"/>
    <p:sldId id="279" r:id="rId5"/>
    <p:sldId id="290" r:id="rId6"/>
    <p:sldId id="257" r:id="rId7"/>
    <p:sldId id="301" r:id="rId8"/>
    <p:sldId id="302" r:id="rId9"/>
    <p:sldId id="305" r:id="rId10"/>
    <p:sldId id="304" r:id="rId11"/>
    <p:sldId id="306" r:id="rId12"/>
    <p:sldId id="303" r:id="rId13"/>
    <p:sldId id="307" r:id="rId14"/>
    <p:sldId id="308" r:id="rId15"/>
    <p:sldId id="309" r:id="rId16"/>
    <p:sldId id="310" r:id="rId17"/>
    <p:sldId id="311" r:id="rId18"/>
    <p:sldId id="300" r:id="rId19"/>
    <p:sldId id="354" r:id="rId20"/>
    <p:sldId id="312" r:id="rId21"/>
    <p:sldId id="258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55" r:id="rId35"/>
    <p:sldId id="325" r:id="rId36"/>
    <p:sldId id="259" r:id="rId37"/>
    <p:sldId id="326" r:id="rId38"/>
    <p:sldId id="327" r:id="rId39"/>
    <p:sldId id="328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336" r:id="rId48"/>
    <p:sldId id="337" r:id="rId49"/>
    <p:sldId id="356" r:id="rId50"/>
    <p:sldId id="338" r:id="rId51"/>
    <p:sldId id="260" r:id="rId52"/>
    <p:sldId id="339" r:id="rId53"/>
    <p:sldId id="344" r:id="rId54"/>
    <p:sldId id="357" r:id="rId55"/>
    <p:sldId id="358" r:id="rId56"/>
    <p:sldId id="359" r:id="rId57"/>
    <p:sldId id="366" r:id="rId58"/>
    <p:sldId id="364" r:id="rId59"/>
    <p:sldId id="365" r:id="rId60"/>
    <p:sldId id="363" r:id="rId61"/>
    <p:sldId id="362" r:id="rId62"/>
    <p:sldId id="343" r:id="rId63"/>
    <p:sldId id="261" r:id="rId64"/>
    <p:sldId id="341" r:id="rId65"/>
    <p:sldId id="340" r:id="rId66"/>
    <p:sldId id="342" r:id="rId67"/>
    <p:sldId id="262" r:id="rId68"/>
    <p:sldId id="346" r:id="rId69"/>
    <p:sldId id="345" r:id="rId70"/>
    <p:sldId id="367" r:id="rId71"/>
    <p:sldId id="347" r:id="rId72"/>
    <p:sldId id="263" r:id="rId73"/>
    <p:sldId id="348" r:id="rId74"/>
    <p:sldId id="349" r:id="rId75"/>
    <p:sldId id="368" r:id="rId76"/>
    <p:sldId id="369" r:id="rId77"/>
    <p:sldId id="370" r:id="rId78"/>
    <p:sldId id="371" r:id="rId79"/>
    <p:sldId id="351" r:id="rId80"/>
    <p:sldId id="352" r:id="rId81"/>
    <p:sldId id="264" r:id="rId82"/>
    <p:sldId id="353" r:id="rId83"/>
    <p:sldId id="372" r:id="rId84"/>
    <p:sldId id="375" r:id="rId85"/>
    <p:sldId id="373" r:id="rId86"/>
    <p:sldId id="265" r:id="rId87"/>
    <p:sldId id="376" r:id="rId88"/>
    <p:sldId id="377" r:id="rId89"/>
    <p:sldId id="379" r:id="rId90"/>
    <p:sldId id="378" r:id="rId91"/>
    <p:sldId id="266" r:id="rId92"/>
    <p:sldId id="381" r:id="rId93"/>
    <p:sldId id="380" r:id="rId94"/>
    <p:sldId id="389" r:id="rId95"/>
    <p:sldId id="382" r:id="rId96"/>
    <p:sldId id="267" r:id="rId97"/>
    <p:sldId id="383" r:id="rId98"/>
    <p:sldId id="384" r:id="rId99"/>
    <p:sldId id="268" r:id="rId100"/>
    <p:sldId id="286" r:id="rId101"/>
    <p:sldId id="291" r:id="rId102"/>
    <p:sldId id="287" r:id="rId103"/>
    <p:sldId id="283" r:id="rId104"/>
    <p:sldId id="284" r:id="rId105"/>
    <p:sldId id="285" r:id="rId106"/>
    <p:sldId id="288" r:id="rId107"/>
    <p:sldId id="269" r:id="rId108"/>
    <p:sldId id="292" r:id="rId109"/>
    <p:sldId id="385" r:id="rId110"/>
    <p:sldId id="386" r:id="rId111"/>
    <p:sldId id="270" r:id="rId112"/>
    <p:sldId id="295" r:id="rId113"/>
    <p:sldId id="294" r:id="rId114"/>
    <p:sldId id="296" r:id="rId115"/>
    <p:sldId id="297" r:id="rId116"/>
    <p:sldId id="271" r:id="rId117"/>
    <p:sldId id="392" r:id="rId118"/>
    <p:sldId id="298" r:id="rId119"/>
    <p:sldId id="272" r:id="rId120"/>
    <p:sldId id="390" r:id="rId121"/>
    <p:sldId id="388" r:id="rId122"/>
    <p:sldId id="273" r:id="rId123"/>
    <p:sldId id="393" r:id="rId124"/>
    <p:sldId id="394" r:id="rId125"/>
    <p:sldId id="395" r:id="rId126"/>
    <p:sldId id="397" r:id="rId127"/>
    <p:sldId id="396" r:id="rId128"/>
    <p:sldId id="399" r:id="rId129"/>
    <p:sldId id="398" r:id="rId130"/>
    <p:sldId id="274" r:id="rId131"/>
    <p:sldId id="403" r:id="rId132"/>
    <p:sldId id="402" r:id="rId133"/>
    <p:sldId id="401" r:id="rId134"/>
    <p:sldId id="405" r:id="rId135"/>
    <p:sldId id="400" r:id="rId136"/>
    <p:sldId id="275" r:id="rId137"/>
    <p:sldId id="404" r:id="rId138"/>
    <p:sldId id="276" r:id="rId139"/>
    <p:sldId id="406" r:id="rId140"/>
    <p:sldId id="408" r:id="rId1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PRESENTAÇÃO" id="{6F0AC9FA-2874-2748-8C92-26267CF02FF8}">
          <p14:sldIdLst>
            <p14:sldId id="256"/>
          </p14:sldIdLst>
        </p14:section>
        <p14:section name="LOCAIS" id="{8FD29FC5-E542-D149-AC13-B56DA8EE9647}">
          <p14:sldIdLst>
            <p14:sldId id="277"/>
            <p14:sldId id="278"/>
            <p14:sldId id="279"/>
            <p14:sldId id="290"/>
          </p14:sldIdLst>
        </p14:section>
        <p14:section name="META 01" id="{D2B44439-635C-CD4C-BF63-3B034DB6D147}">
          <p14:sldIdLst>
            <p14:sldId id="257"/>
            <p14:sldId id="301"/>
            <p14:sldId id="302"/>
            <p14:sldId id="305"/>
            <p14:sldId id="304"/>
            <p14:sldId id="306"/>
            <p14:sldId id="303"/>
            <p14:sldId id="307"/>
            <p14:sldId id="308"/>
            <p14:sldId id="309"/>
            <p14:sldId id="310"/>
            <p14:sldId id="311"/>
            <p14:sldId id="300"/>
            <p14:sldId id="354"/>
            <p14:sldId id="312"/>
          </p14:sldIdLst>
        </p14:section>
        <p14:section name="META 02" id="{7F5E5157-BA7D-7F44-B7A8-F24CD499D043}">
          <p14:sldIdLst>
            <p14:sldId id="258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55"/>
            <p14:sldId id="325"/>
          </p14:sldIdLst>
        </p14:section>
        <p14:section name="META 03" id="{A0569858-51E9-A14F-9B54-41E4366F438A}">
          <p14:sldIdLst>
            <p14:sldId id="259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56"/>
            <p14:sldId id="338"/>
          </p14:sldIdLst>
        </p14:section>
        <p14:section name="META 04" id="{A0DDF50F-1265-E840-A0A5-2DFEC7F6C782}">
          <p14:sldIdLst>
            <p14:sldId id="260"/>
            <p14:sldId id="339"/>
            <p14:sldId id="344"/>
            <p14:sldId id="357"/>
            <p14:sldId id="358"/>
            <p14:sldId id="359"/>
            <p14:sldId id="366"/>
            <p14:sldId id="364"/>
            <p14:sldId id="365"/>
            <p14:sldId id="363"/>
            <p14:sldId id="362"/>
            <p14:sldId id="343"/>
          </p14:sldIdLst>
        </p14:section>
        <p14:section name="META 05" id="{EED9E51F-D26B-7A42-A2CE-8CCD071A71B9}">
          <p14:sldIdLst>
            <p14:sldId id="261"/>
            <p14:sldId id="341"/>
            <p14:sldId id="340"/>
            <p14:sldId id="342"/>
          </p14:sldIdLst>
        </p14:section>
        <p14:section name="META 06" id="{C96340E0-A961-FC4D-B1E6-DAC4D3F8BF51}">
          <p14:sldIdLst>
            <p14:sldId id="262"/>
            <p14:sldId id="346"/>
            <p14:sldId id="345"/>
            <p14:sldId id="367"/>
            <p14:sldId id="347"/>
          </p14:sldIdLst>
        </p14:section>
        <p14:section name="META 07" id="{6E904C35-8577-1D4D-A06D-5F1A748B3BFE}">
          <p14:sldIdLst>
            <p14:sldId id="263"/>
            <p14:sldId id="348"/>
            <p14:sldId id="349"/>
            <p14:sldId id="368"/>
            <p14:sldId id="369"/>
            <p14:sldId id="370"/>
            <p14:sldId id="371"/>
            <p14:sldId id="351"/>
            <p14:sldId id="352"/>
          </p14:sldIdLst>
        </p14:section>
        <p14:section name="META 08" id="{A99446ED-491E-D34E-AA02-0809BFF8A4FF}">
          <p14:sldIdLst>
            <p14:sldId id="264"/>
            <p14:sldId id="353"/>
            <p14:sldId id="372"/>
            <p14:sldId id="375"/>
            <p14:sldId id="373"/>
          </p14:sldIdLst>
        </p14:section>
        <p14:section name="META 09" id="{7C4731AD-66B5-2B42-AC50-7C2EF5EC56F2}">
          <p14:sldIdLst>
            <p14:sldId id="265"/>
            <p14:sldId id="376"/>
            <p14:sldId id="377"/>
            <p14:sldId id="379"/>
            <p14:sldId id="378"/>
          </p14:sldIdLst>
        </p14:section>
        <p14:section name="META 10" id="{BE086149-6A17-054A-A4A6-CC558DE3BA73}">
          <p14:sldIdLst>
            <p14:sldId id="266"/>
            <p14:sldId id="381"/>
            <p14:sldId id="380"/>
            <p14:sldId id="389"/>
            <p14:sldId id="382"/>
          </p14:sldIdLst>
        </p14:section>
        <p14:section name="META 11" id="{52C95103-BA10-B94F-AC3B-D91E8F9B3308}">
          <p14:sldIdLst>
            <p14:sldId id="267"/>
            <p14:sldId id="383"/>
            <p14:sldId id="384"/>
          </p14:sldIdLst>
        </p14:section>
        <p14:section name="META 12" id="{5317747A-79EF-9942-A2BC-04B56AC0BE50}">
          <p14:sldIdLst>
            <p14:sldId id="268"/>
            <p14:sldId id="286"/>
            <p14:sldId id="291"/>
            <p14:sldId id="287"/>
            <p14:sldId id="283"/>
            <p14:sldId id="284"/>
            <p14:sldId id="285"/>
            <p14:sldId id="288"/>
          </p14:sldIdLst>
        </p14:section>
        <p14:section name="META 13" id="{859399D2-176E-8349-BDDB-63808658F0A9}">
          <p14:sldIdLst>
            <p14:sldId id="269"/>
            <p14:sldId id="292"/>
            <p14:sldId id="385"/>
            <p14:sldId id="386"/>
          </p14:sldIdLst>
        </p14:section>
        <p14:section name="META 14" id="{AB505D54-B2F2-4541-98A3-06D1F71FBFB9}">
          <p14:sldIdLst>
            <p14:sldId id="270"/>
            <p14:sldId id="295"/>
            <p14:sldId id="294"/>
            <p14:sldId id="296"/>
            <p14:sldId id="297"/>
          </p14:sldIdLst>
        </p14:section>
        <p14:section name="META 15" id="{A585EDDD-0717-644A-BDF1-2AA81C3686CB}">
          <p14:sldIdLst>
            <p14:sldId id="271"/>
            <p14:sldId id="392"/>
            <p14:sldId id="298"/>
          </p14:sldIdLst>
        </p14:section>
        <p14:section name="META 16" id="{89094779-42AB-A94B-A11A-384FD1E40C1C}">
          <p14:sldIdLst>
            <p14:sldId id="272"/>
            <p14:sldId id="390"/>
            <p14:sldId id="388"/>
          </p14:sldIdLst>
        </p14:section>
        <p14:section name="META 17" id="{78A27D1B-6D8D-4D4D-B418-4CFB312598E3}">
          <p14:sldIdLst>
            <p14:sldId id="273"/>
            <p14:sldId id="393"/>
            <p14:sldId id="394"/>
            <p14:sldId id="395"/>
            <p14:sldId id="397"/>
            <p14:sldId id="396"/>
            <p14:sldId id="399"/>
            <p14:sldId id="398"/>
          </p14:sldIdLst>
        </p14:section>
        <p14:section name="META 18" id="{2140AEF0-E385-4F43-AFF3-A668BAFEE839}">
          <p14:sldIdLst>
            <p14:sldId id="274"/>
            <p14:sldId id="403"/>
            <p14:sldId id="402"/>
            <p14:sldId id="401"/>
            <p14:sldId id="405"/>
            <p14:sldId id="400"/>
          </p14:sldIdLst>
        </p14:section>
        <p14:section name="META 19" id="{58A135D1-2D0B-7041-BC59-C62829D1FE1C}">
          <p14:sldIdLst>
            <p14:sldId id="275"/>
            <p14:sldId id="404"/>
          </p14:sldIdLst>
        </p14:section>
        <p14:section name="META 20" id="{0E30C3D9-7D22-524D-A3B3-DBBB26572E5D}">
          <p14:sldIdLst>
            <p14:sldId id="276"/>
            <p14:sldId id="406"/>
            <p14:sldId id="408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exandre Simõe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35" autoAdjust="0"/>
    <p:restoredTop sz="94660"/>
  </p:normalViewPr>
  <p:slideViewPr>
    <p:cSldViewPr snapToGrid="0" snapToObjects="1">
      <p:cViewPr varScale="1">
        <p:scale>
          <a:sx n="125" d="100"/>
          <a:sy n="125" d="100"/>
        </p:scale>
        <p:origin x="-109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notesMaster" Target="notesMasters/notesMaster1.xml"/><Relationship Id="rId143" Type="http://schemas.openxmlformats.org/officeDocument/2006/relationships/handoutMaster" Target="handoutMasters/handoutMaster1.xml"/><Relationship Id="rId144" Type="http://schemas.openxmlformats.org/officeDocument/2006/relationships/printerSettings" Target="printerSettings/printerSettings1.bin"/><Relationship Id="rId145" Type="http://schemas.openxmlformats.org/officeDocument/2006/relationships/commentAuthors" Target="commentAuthors.xml"/><Relationship Id="rId146" Type="http://schemas.openxmlformats.org/officeDocument/2006/relationships/presProps" Target="presProps.xml"/><Relationship Id="rId147" Type="http://schemas.openxmlformats.org/officeDocument/2006/relationships/viewProps" Target="viewProps.xml"/><Relationship Id="rId148" Type="http://schemas.openxmlformats.org/officeDocument/2006/relationships/theme" Target="theme/theme1.xml"/><Relationship Id="rId14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6F88F-E110-954F-AF71-283DE4877A07}" type="datetimeFigureOut">
              <a:rPr lang="en-US" smtClean="0"/>
              <a:t>4/10/15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8C87A-4F16-B94A-A75B-FBC6BA380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509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EC952-AF24-0041-8F12-73AD71A277D3}" type="datetimeFigureOut">
              <a:rPr lang="en-US" smtClean="0"/>
              <a:t>4/10/15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8C3478-DFF3-C544-A6D7-9541F8C21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056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chemeClr val="tx1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A5E56-E834-6749-BC8A-2FD604AB6B8B}" type="datetime1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l="-50" r="133"/>
          <a:stretch/>
        </p:blipFill>
        <p:spPr>
          <a:xfrm>
            <a:off x="0" y="0"/>
            <a:ext cx="9144000" cy="2370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2982" y="5288575"/>
            <a:ext cx="3302000" cy="114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baseline="0">
                <a:solidFill>
                  <a:schemeClr val="bg1"/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7A0B8-9F7F-784B-8BBA-BE99D79DB3E5}" type="datetime1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F2149-BF30-0945-AF4B-84447FD44A36}" type="datetime1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endParaRPr lang="pt-BR" noProof="0" smtClean="0"/>
          </a:p>
          <a:p>
            <a:pPr lvl="1" eaLnBrk="1" latinLnBrk="0" hangingPunct="1"/>
            <a:endParaRPr lang="pt-BR" noProof="0" smtClean="0"/>
          </a:p>
          <a:p>
            <a:pPr lvl="2" eaLnBrk="1" latinLnBrk="0" hangingPunct="1"/>
            <a:endParaRPr lang="pt-BR" noProof="0" smtClean="0"/>
          </a:p>
          <a:p>
            <a:pPr lvl="3" eaLnBrk="1" latinLnBrk="0" hangingPunct="1"/>
            <a:endParaRPr lang="pt-BR" noProof="0" smtClean="0"/>
          </a:p>
          <a:p>
            <a:pPr lvl="4" eaLnBrk="1" latinLnBrk="0" hangingPunct="1"/>
            <a:endParaRPr kumimoji="0" lang="pt-BR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E275C-EE46-204B-A6E1-275A982C6542}" type="datetime1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1047" t="17762" r="22353" b="8823"/>
          <a:stretch/>
        </p:blipFill>
        <p:spPr>
          <a:xfrm>
            <a:off x="0" y="0"/>
            <a:ext cx="9161762" cy="1483051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0" y="-267476"/>
            <a:ext cx="9318326" cy="2042848"/>
            <a:chOff x="0" y="-276355"/>
            <a:chExt cx="9318326" cy="2042848"/>
          </a:xfrm>
        </p:grpSpPr>
        <p:sp>
          <p:nvSpPr>
            <p:cNvPr id="10" name="Rectangle 9"/>
            <p:cNvSpPr/>
            <p:nvPr userDrawn="1"/>
          </p:nvSpPr>
          <p:spPr>
            <a:xfrm>
              <a:off x="0" y="0"/>
              <a:ext cx="9161762" cy="148305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6662834" y="-276355"/>
              <a:ext cx="2655492" cy="2042848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13" b="100000" l="24698" r="63520">
                          <a14:foregroundMark x1="51133" y1="76968" x2="51133" y2="76968"/>
                          <a14:foregroundMark x1="39275" y1="76385" x2="39275" y2="76385"/>
                          <a14:foregroundMark x1="37009" y1="76385" x2="37009" y2="76385"/>
                          <a14:foregroundMark x1="45695" y1="76968" x2="45695" y2="76968"/>
                          <a14:foregroundMark x1="43731" y1="75802" x2="43731" y2="75802"/>
                          <a14:foregroundMark x1="48263" y1="76385" x2="48263" y2="76385"/>
                          <a14:foregroundMark x1="52568" y1="73178" x2="52568" y2="73178"/>
                          <a14:foregroundMark x1="54683" y1="76385" x2="54683" y2="76385"/>
                          <a14:foregroundMark x1="56118" y1="78426" x2="56118" y2="78426"/>
                          <a14:foregroundMark x1="57402" y1="75219" x2="57402" y2="75219"/>
                          <a14:foregroundMark x1="59215" y1="72595" x2="59215" y2="72595"/>
                          <a14:foregroundMark x1="60952" y1="74052" x2="60952" y2="74052"/>
                          <a14:foregroundMark x1="62236" y1="77551" x2="62236" y2="77551"/>
                          <a14:foregroundMark x1="42145" y1="91254" x2="42145" y2="91254"/>
                          <a14:foregroundMark x1="40559" y1="93294" x2="40559" y2="93294"/>
                          <a14:foregroundMark x1="44562" y1="91254" x2="44562" y2="91254"/>
                          <a14:foregroundMark x1="46677" y1="91254" x2="46677" y2="91254"/>
                          <a14:foregroundMark x1="48716" y1="90671" x2="48716" y2="90671"/>
                          <a14:foregroundMark x1="50680" y1="90671" x2="50680" y2="90671"/>
                          <a14:foregroundMark x1="53399" y1="90671" x2="53399" y2="90671"/>
                          <a14:foregroundMark x1="55363" y1="83965" x2="55363" y2="83965"/>
                          <a14:foregroundMark x1="56798" y1="89504" x2="56798" y2="89504"/>
                          <a14:foregroundMark x1="59819" y1="92420" x2="59819" y2="92420"/>
                          <a14:foregroundMark x1="57553" y1="81924" x2="57553" y2="81924"/>
                          <a14:foregroundMark x1="56420" y1="68222" x2="56420" y2="68222"/>
                        </a14:backgroundRemoval>
                      </a14:imgEffect>
                    </a14:imgLayer>
                  </a14:imgProps>
                </a:ext>
              </a:extLst>
            </a:blip>
            <a:srcRect l="22439" r="31765"/>
            <a:stretch/>
          </p:blipFill>
          <p:spPr>
            <a:xfrm>
              <a:off x="6471458" y="72742"/>
              <a:ext cx="2477772" cy="1401609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89547" y="6400800"/>
            <a:ext cx="1320800" cy="45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kumimoji="0" lang="pt-B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2E49-8E86-3545-B85B-50432FB15B27}" type="datetime1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8882-705E-AE42-95A4-6008EF5911AA}" type="datetime1">
              <a:rPr lang="en-US" smtClean="0"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304A-EBE5-7F44-AEE3-CC5A10870FAA}" type="datetime1">
              <a:rPr lang="en-US" smtClean="0"/>
              <a:t>4/10/15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CF99-CB4C-E544-B10F-D25B22E78D11}" type="datetime1">
              <a:rPr lang="en-US" smtClean="0"/>
              <a:t>4/10/15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C0BC-73EE-5641-9ACB-7C4CA808826C}" type="datetime1">
              <a:rPr lang="en-US" smtClean="0"/>
              <a:t>4/10/15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58DE5-9E92-144F-809B-5DC2E0C9AD85}" type="datetime1">
              <a:rPr lang="en-US" smtClean="0"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505BA97F-5661-C240-BF8C-ECE4095EFEF9}" type="datetime1">
              <a:rPr lang="en-US" smtClean="0"/>
              <a:t>4/10/15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50A8DCD-AF55-0E49-9FDF-F9A553A9B121}" type="datetime1">
              <a:rPr lang="en-US" smtClean="0"/>
              <a:t>4/10/15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dirty="0" err="1" smtClean="0"/>
              <a:t>Pag</a:t>
            </a:r>
            <a:r>
              <a:rPr lang="en-US" dirty="0" smtClean="0"/>
              <a:t> </a:t>
            </a:r>
            <a:fld id="{9648F39E-9C37-485F-AC97-16BB4BDF9F4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://ide.mec.gov.br/2014/municipios/relatorio/coibge/3552205" TargetMode="Externa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idades.ibge.gov.br/" TargetMode="External"/><Relationship Id="rId3" Type="http://schemas.openxmlformats.org/officeDocument/2006/relationships/image" Target="../media/image10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idades.ibge.gov.br/" TargetMode="External"/><Relationship Id="rId3" Type="http://schemas.openxmlformats.org/officeDocument/2006/relationships/image" Target="../media/image11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idades.ibge.gov.br" TargetMode="Externa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49.emf"/><Relationship Id="rId5" Type="http://schemas.openxmlformats.org/officeDocument/2006/relationships/hyperlink" Target="http://seriesestatisticas.ibge.gov.br/series.aspx?vcodigo=SEE17" TargetMode="External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://ide.mec.gov.br/2014/municipios/relatorio/coibge/3552205" TargetMode="Externa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idades.ibge.gov.br/" TargetMode="External"/><Relationship Id="rId3" Type="http://schemas.openxmlformats.org/officeDocument/2006/relationships/image" Target="../media/image10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hyperlink" Target="http://ide.mec.gov.br/2014/municipios/relatorio/coibge/3552205" TargetMode="Externa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inprosorocaba.org.br/texto-b35-piso_salarial.html" TargetMode="Externa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hyperlink" Target="http://www.apeoesp.org.br/salario-base/" TargetMode="Externa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hyperlink" Target="http://portal.inep.gov.br/basica-censo-escolar-matricula" TargetMode="Externa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://portal.inep.gov.br/basica-censo-escolar-matricula" TargetMode="Externa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hyperlink" Target="http://portal.inep.gov.br/basica-censo-escolar-matricula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://portal.inep.gov.br/basica-censo-escolar-matricula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idades.ibge.gov.br/" TargetMode="External"/><Relationship Id="rId3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idades.ibge.gov.br/" TargetMode="External"/><Relationship Id="rId3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hyperlink" Target="http://ide.mec.gov.br/2014/municipios/relatorio/coibge/3552205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://ide.mec.gov.br/2014/municipios/relatorio/coibge/3552205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://ide.mec.gov.br/2014/municipios/relatorio/coibge/3552205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hyperlink" Target="http://ide.mec.gov.br/2014/municipios/relatorio/coibge/3552205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hyperlink" Target="http://portal.inep.gov.br/basica-censo-escolar-matricula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://portal.inep.gov.br/basica-censo-escolar-matricula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hyperlink" Target="http://portal.inep.gov.br/basica-censo-escolar-matricula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://portal.inep.gov.br/basica-censo-escolar-matricula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idades.ibge.gov.br/" TargetMode="External"/><Relationship Id="rId3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idades.ibge.gov.br/" TargetMode="External"/><Relationship Id="rId3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hyperlink" Target="http://ide.mec.gov.br/2014/municipios/relatorio/coibge/3552205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://ide.mec.gov.br/2014/municipios/relatorio/coibge/3552205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://ide.mec.gov.br/2014/municipios/relatorio/coibge/3552205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hyperlink" Target="http://ide.mec.gov.br/2014/municipios/relatorio/coibge/3552205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hyperlink" Target="http://portal.inep.gov.br/basica-censo-escolar-matricula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://portal.inep.gov.br/basica-censo-escolar-matricula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hyperlink" Target="http://portal.inep.gov.br/basica-censo-escolar-matricula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://portal.inep.gov.br/basica-censo-escolar-matricula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hyperlink" Target="http://cidades.ibge.gov.br/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hyperlink" Target="http://cidades.ibge.gov.br/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hyperlink" Target="http://cidades.ibge.gov.br/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idades.ibge.gov.br/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0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3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idades.ibge.gov.br/" TargetMode="External"/><Relationship Id="rId3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hyperlink" Target="http://ide.mec.gov.br/2014/municipios/relatorio/coibge/3552205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hyperlink" Target="http://ide.mec.gov.br/2014/municipios/relatorio/coibge/3552205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hyperlink" Target="http://ideb.inep.gov.br/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hyperlink" Target="http://ideb.inep.gov.br/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hyperlink" Target="http://ide.mec.gov.br/2014/municipios/relatorio/coibge/3552205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idades.ibge.gov.br/" TargetMode="External"/><Relationship Id="rId3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hyperlink" Target="http://ide.mec.gov.br/2014/municipios/relatorio/coibge/3552205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hyperlink" Target="http://ide.mec.gov.br/2014/municipios/relatorio/coibge/3552205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Diagnóstico</a:t>
            </a:r>
            <a:r>
              <a:rPr lang="en-US" dirty="0" smtClean="0"/>
              <a:t> - </a:t>
            </a:r>
            <a:r>
              <a:rPr lang="en-US" dirty="0" err="1" smtClean="0"/>
              <a:t>Plenárias</a:t>
            </a:r>
            <a:r>
              <a:rPr lang="en-US" dirty="0" smtClean="0"/>
              <a:t> </a:t>
            </a:r>
            <a:r>
              <a:rPr lang="en-US" dirty="0"/>
              <a:t>do Plano Municipal de </a:t>
            </a:r>
            <a:r>
              <a:rPr lang="en-US" dirty="0" err="1"/>
              <a:t>Educação</a:t>
            </a:r>
            <a:r>
              <a:rPr lang="en-US" dirty="0"/>
              <a:t> de Sorocaba - 2015-2025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Conselho</a:t>
            </a:r>
            <a:r>
              <a:rPr lang="en-US" dirty="0"/>
              <a:t> Municipal de </a:t>
            </a:r>
            <a:r>
              <a:rPr lang="en-US" dirty="0" err="1"/>
              <a:t>Educação</a:t>
            </a:r>
            <a:r>
              <a:rPr lang="en-US" dirty="0"/>
              <a:t> (CME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99820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7480" r="-7480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10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Número</a:t>
            </a:r>
            <a:r>
              <a:rPr lang="en-US" dirty="0"/>
              <a:t> de </a:t>
            </a:r>
            <a:r>
              <a:rPr lang="en-US" dirty="0" err="1"/>
              <a:t>escolas</a:t>
            </a:r>
            <a:r>
              <a:rPr lang="en-US" dirty="0"/>
              <a:t> </a:t>
            </a:r>
            <a:r>
              <a:rPr lang="en-US" dirty="0" err="1"/>
              <a:t>públicas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Dados levantados pelo CME. </a:t>
            </a:r>
            <a:r>
              <a:rPr lang="pt-BR" sz="900" dirty="0"/>
              <a:t>Fonte: Indicadores demográficos e educacionais do MEC. Disponível em: </a:t>
            </a:r>
            <a:r>
              <a:rPr lang="pt-BR" sz="900" u="sng" dirty="0">
                <a:hlinkClick r:id="rId3"/>
              </a:rPr>
              <a:t>http://ide.mec.gov.br/2014/municipios/relatorio/coibge/3552205</a:t>
            </a:r>
            <a:r>
              <a:rPr lang="pt-BR" sz="900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7213149" y="5414088"/>
            <a:ext cx="740949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06944" y="1900493"/>
            <a:ext cx="1691542" cy="30633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26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</a:t>
            </a:r>
            <a:r>
              <a:rPr lang="pt-BR" dirty="0" smtClean="0"/>
              <a:t>ENSO 2010</a:t>
            </a:r>
            <a:r>
              <a:rPr lang="pt-BR" dirty="0"/>
              <a:t>: </a:t>
            </a:r>
            <a:r>
              <a:rPr lang="pt-BR" dirty="0" smtClean="0"/>
              <a:t>586.625 habitantes</a:t>
            </a:r>
            <a:endParaRPr lang="pt-BR" dirty="0"/>
          </a:p>
          <a:p>
            <a:r>
              <a:rPr lang="pt-BR" dirty="0" smtClean="0"/>
              <a:t>2014 (estimada): 637.187 habitantes (</a:t>
            </a:r>
            <a:r>
              <a:rPr lang="pt-BR" sz="28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pt-BR" dirty="0" smtClean="0"/>
              <a:t>8,6%)</a:t>
            </a:r>
          </a:p>
          <a:p>
            <a:pPr marL="411480" lvl="1" indent="0">
              <a:buNone/>
            </a:pPr>
            <a:r>
              <a:rPr lang="pt-BR" sz="1200" dirty="0" smtClean="0"/>
              <a:t>Fonte</a:t>
            </a:r>
            <a:r>
              <a:rPr lang="pt-BR" sz="1200" dirty="0"/>
              <a:t>: IBGE. </a:t>
            </a:r>
            <a:r>
              <a:rPr lang="pt-BR" sz="1200" dirty="0" smtClean="0"/>
              <a:t>Disponível </a:t>
            </a:r>
            <a:r>
              <a:rPr lang="pt-BR" sz="1200" dirty="0"/>
              <a:t>em: </a:t>
            </a:r>
            <a:r>
              <a:rPr lang="pt-BR" sz="1200" u="sng" dirty="0">
                <a:hlinkClick r:id="rId2"/>
              </a:rPr>
              <a:t>http://www.cidades.ibge.gov.br/</a:t>
            </a:r>
            <a:r>
              <a:rPr lang="pt-BR" sz="1200" dirty="0"/>
              <a:t> </a:t>
            </a:r>
            <a:endParaRPr lang="en-US" sz="1200" dirty="0"/>
          </a:p>
          <a:p>
            <a:pPr marL="118872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100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População</a:t>
            </a:r>
            <a:r>
              <a:rPr lang="en-US" dirty="0" smtClean="0"/>
              <a:t> da </a:t>
            </a:r>
            <a:r>
              <a:rPr lang="en-US" dirty="0" err="1" smtClean="0"/>
              <a:t>cidade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700" y="3128403"/>
            <a:ext cx="3586425" cy="3217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221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 algn="ctr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r>
              <a:rPr lang="pt-BR" sz="1200" dirty="0" smtClean="0"/>
              <a:t>Fonte</a:t>
            </a:r>
            <a:r>
              <a:rPr lang="pt-BR" sz="1200" dirty="0"/>
              <a:t>: IBGE. Disponível em: </a:t>
            </a:r>
            <a:r>
              <a:rPr lang="pt-BR" sz="1200" u="sng" dirty="0">
                <a:hlinkClick r:id="rId2"/>
              </a:rPr>
              <a:t>http://www.cidades.ibge.gov.br/</a:t>
            </a:r>
            <a:r>
              <a:rPr lang="pt-BR" sz="1200" dirty="0"/>
              <a:t> </a:t>
            </a:r>
            <a:endParaRPr lang="en-US" sz="12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101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Faixas etárias população</a:t>
            </a:r>
            <a:endParaRPr lang="pt-BR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05" y="1775192"/>
            <a:ext cx="6999019" cy="43189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5580049" y="4139916"/>
            <a:ext cx="584030" cy="24103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3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b="1" dirty="0"/>
              <a:t>CENSO </a:t>
            </a:r>
            <a:r>
              <a:rPr lang="pt-BR" b="1" dirty="0" smtClean="0"/>
              <a:t>2010 em Sorocaba: </a:t>
            </a:r>
          </a:p>
          <a:p>
            <a:pPr lvl="1"/>
            <a:r>
              <a:rPr lang="pt-BR" b="1" dirty="0" smtClean="0"/>
              <a:t>Pessoas cursando Ensino Superior:</a:t>
            </a:r>
          </a:p>
          <a:p>
            <a:pPr lvl="2"/>
            <a:r>
              <a:rPr lang="pt-BR" b="1" dirty="0" smtClean="0"/>
              <a:t>Frequentavam ES público: 5.677 (23,6%)</a:t>
            </a:r>
          </a:p>
          <a:p>
            <a:pPr lvl="2"/>
            <a:r>
              <a:rPr lang="pt-BR" b="1" dirty="0" smtClean="0"/>
              <a:t>Frequentavam ES privado: 18.319 (76,34%)</a:t>
            </a:r>
          </a:p>
          <a:p>
            <a:pPr lvl="2"/>
            <a:r>
              <a:rPr lang="pt-BR" b="1" dirty="0" smtClean="0"/>
              <a:t>Frequentavam </a:t>
            </a:r>
            <a:r>
              <a:rPr lang="pt-BR" b="1" dirty="0"/>
              <a:t>ES (geral):  </a:t>
            </a:r>
            <a:r>
              <a:rPr lang="pt-BR" b="1" dirty="0" smtClean="0"/>
              <a:t>23.996 (100%)</a:t>
            </a:r>
          </a:p>
          <a:p>
            <a:pPr lvl="1"/>
            <a:r>
              <a:rPr lang="pt-BR" b="1" dirty="0" smtClean="0"/>
              <a:t>Pessoas com Ensino Superior Completo:</a:t>
            </a:r>
          </a:p>
          <a:p>
            <a:pPr lvl="2"/>
            <a:r>
              <a:rPr lang="pt-BR" b="1" dirty="0" smtClean="0"/>
              <a:t>Pessoas de 10 anos ou mais com ES completo: 66.011</a:t>
            </a:r>
            <a:endParaRPr lang="pt-BR" b="1" dirty="0"/>
          </a:p>
          <a:p>
            <a:pPr lvl="2"/>
            <a:r>
              <a:rPr lang="pt-BR" b="1" dirty="0" smtClean="0"/>
              <a:t>Pessoas de 25 anos ou mais com ES completo: 28.856</a:t>
            </a:r>
            <a:endParaRPr lang="pt-BR" b="1" dirty="0"/>
          </a:p>
          <a:p>
            <a:pPr lvl="2"/>
            <a:r>
              <a:rPr lang="pt-BR" b="1" dirty="0" smtClean="0"/>
              <a:t>Logo:</a:t>
            </a:r>
          </a:p>
          <a:p>
            <a:pPr lvl="2"/>
            <a:r>
              <a:rPr lang="pt-BR" b="1" dirty="0" smtClean="0"/>
              <a:t>Pessoas de 10-24 anos com ES completo: ~ 37.155</a:t>
            </a:r>
          </a:p>
          <a:p>
            <a:pPr marL="722376" lvl="2" indent="0">
              <a:buNone/>
            </a:pPr>
            <a:r>
              <a:rPr lang="pt-BR" b="1" dirty="0" smtClean="0"/>
              <a:t>Fonte: </a:t>
            </a:r>
            <a:r>
              <a:rPr lang="pt-BR" b="1" dirty="0" smtClean="0">
                <a:hlinkClick r:id="rId2"/>
              </a:rPr>
              <a:t>http</a:t>
            </a:r>
            <a:r>
              <a:rPr lang="pt-BR" b="1" dirty="0">
                <a:hlinkClick r:id="rId2"/>
              </a:rPr>
              <a:t>://</a:t>
            </a:r>
            <a:r>
              <a:rPr lang="pt-BR" b="1" dirty="0" smtClean="0">
                <a:hlinkClick r:id="rId2"/>
              </a:rPr>
              <a:t>cidades.ibge.gov.br</a:t>
            </a:r>
            <a:endParaRPr lang="pt-BR" b="1" dirty="0"/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102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Números</a:t>
            </a:r>
            <a:r>
              <a:rPr lang="en-US" dirty="0" smtClean="0"/>
              <a:t> </a:t>
            </a:r>
            <a:r>
              <a:rPr lang="en-US" dirty="0" err="1" smtClean="0"/>
              <a:t>Educação</a:t>
            </a:r>
            <a:r>
              <a:rPr lang="en-US" dirty="0" smtClean="0"/>
              <a:t> Superior</a:t>
            </a:r>
            <a:br>
              <a:rPr lang="en-US" dirty="0" smtClean="0"/>
            </a:br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43037" y="5431479"/>
            <a:ext cx="1093897" cy="37603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39231" y="3488709"/>
            <a:ext cx="895144" cy="37603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70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-2253" b="-2253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103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Números Ensino Superior</a:t>
            </a:r>
            <a:br>
              <a:rPr lang="pt-BR" dirty="0" smtClean="0"/>
            </a:br>
            <a:r>
              <a:rPr lang="pt-BR" dirty="0" smtClean="0"/>
              <a:t>2014</a:t>
            </a:r>
            <a:endParaRPr lang="pt-BR" dirty="0"/>
          </a:p>
        </p:txBody>
      </p:sp>
      <p:sp>
        <p:nvSpPr>
          <p:cNvPr id="12" name="Rectangle 11"/>
          <p:cNvSpPr/>
          <p:nvPr/>
        </p:nvSpPr>
        <p:spPr>
          <a:xfrm>
            <a:off x="7388435" y="3189114"/>
            <a:ext cx="454245" cy="1576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388435" y="5408878"/>
            <a:ext cx="454245" cy="1576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924919" y="5570547"/>
            <a:ext cx="454245" cy="1576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482219" y="3183912"/>
            <a:ext cx="454245" cy="1576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482219" y="5403676"/>
            <a:ext cx="454245" cy="1576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66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b="1" smtClean="0"/>
              <a:t>Taxa bruta (2014)</a:t>
            </a:r>
            <a:r>
              <a:rPr lang="pt-BR" smtClean="0"/>
              <a:t>: </a:t>
            </a:r>
          </a:p>
          <a:p>
            <a:pPr marL="118872" indent="0">
              <a:buNone/>
            </a:pPr>
            <a:endParaRPr lang="pt-BR" smtClean="0"/>
          </a:p>
          <a:p>
            <a:pPr marL="118872" indent="0">
              <a:buNone/>
            </a:pPr>
            <a:endParaRPr lang="pt-BR" smtClean="0"/>
          </a:p>
          <a:p>
            <a:endParaRPr lang="pt-BR" b="1" smtClean="0"/>
          </a:p>
          <a:p>
            <a:r>
              <a:rPr lang="pt-BR" b="1" smtClean="0"/>
              <a:t>Taxa líquida (2010):</a:t>
            </a:r>
            <a:r>
              <a:rPr lang="pt-BR" smtClean="0"/>
              <a:t>  </a:t>
            </a:r>
          </a:p>
          <a:p>
            <a:endParaRPr lang="pt-BR" smtClean="0"/>
          </a:p>
          <a:p>
            <a:pPr marL="411480" lvl="1" indent="0">
              <a:buNone/>
            </a:pPr>
            <a:r>
              <a:rPr lang="pt-BR" sz="1600" smtClean="0"/>
              <a:t>Consulta em andamento junto ao MEC sobre a fórmula utilizada para o cálculo da Taxa Líquida. Retorno do Avaliador Institucional do MEC e SEE/SP não conclusivo sobre o tema.</a:t>
            </a:r>
          </a:p>
          <a:p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104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Sorocaba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8499647"/>
              </p:ext>
            </p:extLst>
          </p:nvPr>
        </p:nvGraphicFramePr>
        <p:xfrm>
          <a:off x="927031" y="2706689"/>
          <a:ext cx="8009007" cy="758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3" name="Equation" r:id="rId3" imgW="4559300" imgH="431800" progId="Equation.3">
                  <p:embed/>
                </p:oleObj>
              </mc:Choice>
              <mc:Fallback>
                <p:oleObj name="Equation" r:id="rId3" imgW="4559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7031" y="2706689"/>
                        <a:ext cx="8009007" cy="758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04088" y="6107543"/>
            <a:ext cx="82665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Definições</a:t>
            </a:r>
            <a:r>
              <a:rPr lang="en-US" sz="1100" dirty="0" smtClean="0"/>
              <a:t> </a:t>
            </a:r>
            <a:r>
              <a:rPr lang="en-US" sz="1100" dirty="0" err="1" smtClean="0"/>
              <a:t>obtidas</a:t>
            </a:r>
            <a:r>
              <a:rPr lang="en-US" sz="1100" dirty="0" smtClean="0"/>
              <a:t> </a:t>
            </a:r>
            <a:r>
              <a:rPr lang="en-US" sz="1100" dirty="0" err="1" smtClean="0"/>
              <a:t>por</a:t>
            </a:r>
            <a:r>
              <a:rPr lang="en-US" sz="1100" dirty="0" smtClean="0"/>
              <a:t> </a:t>
            </a:r>
            <a:r>
              <a:rPr lang="en-US" sz="1100" dirty="0" err="1" smtClean="0"/>
              <a:t>consulta</a:t>
            </a:r>
            <a:r>
              <a:rPr lang="en-US" sz="1100" dirty="0" smtClean="0"/>
              <a:t> do CME </a:t>
            </a:r>
            <a:r>
              <a:rPr lang="en-US" sz="1100" dirty="0" err="1" smtClean="0"/>
              <a:t>à</a:t>
            </a:r>
            <a:r>
              <a:rPr lang="en-US" sz="1100" dirty="0" smtClean="0"/>
              <a:t> SEE/SP. </a:t>
            </a:r>
            <a:r>
              <a:rPr lang="en-US" sz="1100" dirty="0" err="1" smtClean="0"/>
              <a:t>Disponíveis</a:t>
            </a:r>
            <a:r>
              <a:rPr lang="en-US" sz="1100" dirty="0" smtClean="0"/>
              <a:t> </a:t>
            </a:r>
            <a:r>
              <a:rPr lang="en-US" sz="1100" dirty="0" err="1" smtClean="0"/>
              <a:t>em</a:t>
            </a:r>
            <a:r>
              <a:rPr lang="en-US" sz="1100" dirty="0"/>
              <a:t>: </a:t>
            </a:r>
            <a:r>
              <a:rPr lang="en-US" sz="1100" dirty="0">
                <a:hlinkClick r:id="rId5"/>
              </a:rPr>
              <a:t>http://seriesestatisticas.ibge.gov.br/series.aspx?vcodigo=</a:t>
            </a:r>
            <a:r>
              <a:rPr lang="en-US" sz="1100" dirty="0" smtClean="0">
                <a:hlinkClick r:id="rId5"/>
              </a:rPr>
              <a:t>SEE17</a:t>
            </a:r>
            <a:r>
              <a:rPr lang="en-US" sz="1100" dirty="0" smtClean="0"/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9091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3870" b="-3870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105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Indicadores</a:t>
            </a:r>
            <a:r>
              <a:rPr lang="en-US" dirty="0" smtClean="0"/>
              <a:t> MEC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28042" y="2160072"/>
            <a:ext cx="454245" cy="1576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37312" y="4314943"/>
            <a:ext cx="528407" cy="1576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64159" y="3291097"/>
            <a:ext cx="1353465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~37,2%</a:t>
            </a:r>
          </a:p>
          <a:p>
            <a:pPr algn="ctr"/>
            <a:r>
              <a:rPr lang="en-US" sz="1050" dirty="0" smtClean="0">
                <a:solidFill>
                  <a:srgbClr val="FF0000"/>
                </a:solidFill>
                <a:latin typeface="Arial"/>
                <a:cs typeface="Arial"/>
              </a:rPr>
              <a:t>Sorocaba</a:t>
            </a:r>
            <a:endParaRPr lang="en-US" sz="105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514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9191473"/>
              </p:ext>
            </p:extLst>
          </p:nvPr>
        </p:nvGraphicFramePr>
        <p:xfrm>
          <a:off x="577714" y="2920365"/>
          <a:ext cx="8229600" cy="22910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noProof="0" smtClean="0"/>
                        <a:t>ITEM</a:t>
                      </a:r>
                      <a:endParaRPr lang="pt-BR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META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smtClean="0"/>
                        <a:t>ATUAL</a:t>
                      </a:r>
                      <a:endParaRPr lang="pt-BR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noProof="0" smtClean="0"/>
                        <a:t>Taxa bruta na Educação Superior</a:t>
                      </a:r>
                      <a:endParaRPr lang="pt-BR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smtClean="0"/>
                        <a:t>50% em 2025</a:t>
                      </a:r>
                      <a:endParaRPr lang="pt-BR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smtClean="0"/>
                        <a:t>37,2%</a:t>
                      </a:r>
                      <a:endParaRPr lang="pt-BR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noProof="0" smtClean="0"/>
                        <a:t>Taxa líquida na Educação Superior</a:t>
                      </a:r>
                      <a:endParaRPr lang="pt-BR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smtClean="0"/>
                        <a:t>33% em 2025</a:t>
                      </a:r>
                      <a:endParaRPr lang="pt-BR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&lt;consulta em andamento&gt;</a:t>
                      </a:r>
                      <a:endParaRPr lang="pt-BR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noProof="0" smtClean="0"/>
                        <a:t>Matrículas no Ensino Superior Público</a:t>
                      </a:r>
                      <a:endParaRPr lang="pt-BR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smtClean="0"/>
                        <a:t>40% em 2025</a:t>
                      </a:r>
                      <a:endParaRPr lang="pt-BR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10%</a:t>
                      </a:r>
                      <a:endParaRPr lang="pt-BR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106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Quadro Diagnóstico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7953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 Elevar a qualidade da educação superior e ampliar a proporção de mestres e doutores do corpo docente em efetivo exercício no conjunto do sistema de educação superior para 75% (setenta e cinco por cento), sendo, do total, no mínimo, 35% (trinta e cinco por cento) doutores</a:t>
            </a:r>
            <a:endParaRPr lang="pt-B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107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PNE-META 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45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3917" b="-3917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108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Indicadores MEC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922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109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Professores</a:t>
            </a:r>
            <a:r>
              <a:rPr lang="en-US" dirty="0" smtClean="0"/>
              <a:t> </a:t>
            </a:r>
            <a:r>
              <a:rPr lang="en-US" dirty="0" err="1" smtClean="0"/>
              <a:t>titulados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1" y="1899782"/>
          <a:ext cx="8229598" cy="4376060"/>
        </p:xfrm>
        <a:graphic>
          <a:graphicData uri="http://schemas.openxmlformats.org/drawingml/2006/table">
            <a:tbl>
              <a:tblPr/>
              <a:tblGrid>
                <a:gridCol w="944815"/>
                <a:gridCol w="662253"/>
                <a:gridCol w="662253"/>
                <a:gridCol w="662253"/>
                <a:gridCol w="662253"/>
                <a:gridCol w="662253"/>
                <a:gridCol w="662253"/>
                <a:gridCol w="662253"/>
                <a:gridCol w="662253"/>
                <a:gridCol w="662253"/>
                <a:gridCol w="662253"/>
                <a:gridCol w="662253"/>
              </a:tblGrid>
              <a:tr h="121298">
                <a:tc rowSpan="2">
                  <a:txBody>
                    <a:bodyPr/>
                    <a:lstStyle/>
                    <a:p>
                      <a:pPr algn="r" fontAlgn="b"/>
                      <a:endParaRPr lang="en-US" sz="6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IDENTIFICAÇÃO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PROFESSORES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46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effectLst/>
                          <a:latin typeface="Verdana"/>
                        </a:rPr>
                        <a:t>Código IES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effectLst/>
                          <a:latin typeface="Verdana"/>
                        </a:rPr>
                        <a:t>Natureza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effectLst/>
                          <a:latin typeface="Verdana"/>
                        </a:rPr>
                        <a:t>Categ.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effectLst/>
                          <a:latin typeface="Verdana"/>
                        </a:rPr>
                        <a:t>IGC Contínuo (MEC)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effectLst/>
                          <a:latin typeface="Verdana"/>
                        </a:rPr>
                        <a:t>Total de docentes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effectLst/>
                          <a:latin typeface="Verdana"/>
                        </a:rPr>
                        <a:t>Mestres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effectLst/>
                          <a:latin typeface="Verdana"/>
                        </a:rPr>
                        <a:t>% Mestres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effectLst/>
                          <a:latin typeface="Verdana"/>
                        </a:rPr>
                        <a:t>Doutores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effectLst/>
                          <a:latin typeface="Verdana"/>
                        </a:rPr>
                        <a:t>% Doutores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effectLst/>
                          <a:latin typeface="Verdana"/>
                        </a:rPr>
                        <a:t>% Mestres ou doutores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298"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0629"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INSTITUIÇÕES PÚBLICAS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INSTITUIÇÕES PÚBLICAS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129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FATEC(*)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33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Pública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Estadual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2.9257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29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UFSCAR(*)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7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Pública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Federal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4.0142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629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UNESP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56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Pública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Estadual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3.8488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50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8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16.00%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42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84.00%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100.00%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298">
                <a:tc gridSpan="3"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3.5962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50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8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16.00%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42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84.00%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100.00%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21298"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629"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INSTITUIÇÕES PRIVADAS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INSTITUIÇÕES PRIVADAS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2596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ANHANGUERA(*)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4655/ 5216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Privada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Com fins lucrativos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2.3749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596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ESAMC (*)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2010/ 1561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Privada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Com fins lucrativos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2.2452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596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FACENS(*)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672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Privada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Sem fins lucrativos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2.7749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596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FADI(*)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276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Privada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Sem fins lucrativos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2.7450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596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FEFISO(*)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368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Privada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Sem fins lucrativos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1.7154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596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IESP(*)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2399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Privada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Sem fins lucrativos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2.1439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596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PUC(*)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546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Privada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Sem fins lucrativos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3.4079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596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SENAC(*)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3985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Privada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Sem fins lucrativos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2.7058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596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 dirty="0">
                          <a:effectLst/>
                          <a:latin typeface="Verdana"/>
                        </a:rPr>
                        <a:t>UNIP (*)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322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Privada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Sem fins lucrativos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3.3513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927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UNISO 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150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Privada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Sem fins lucrativos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2.5884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468</a:t>
                      </a:r>
                    </a:p>
                  </a:txBody>
                  <a:tcPr marL="9331" marR="9331" marT="9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239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51.07%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119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25.43%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76.50%</a:t>
                      </a:r>
                    </a:p>
                  </a:txBody>
                  <a:tcPr marL="9331" marR="9331" marT="93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298">
                <a:tc gridSpan="3"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2.6053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468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239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51.07%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119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25.43%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76.50%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21298"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298">
                <a:tc gridSpan="4"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TOTAL/MÉDIA DE SOROCABA: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3.1008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518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247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47.68%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161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31.08%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Verdana"/>
                        </a:rPr>
                        <a:t>78.76%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298">
                <a:tc>
                  <a:txBody>
                    <a:bodyPr/>
                    <a:lstStyle/>
                    <a:p>
                      <a:pPr algn="r" fontAlgn="b"/>
                      <a:endParaRPr lang="en-US" sz="700" b="1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1298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Verdana"/>
                        </a:rPr>
                        <a:t>(*) Dados fornecidos pela instituição após solicitação do CME</a:t>
                      </a: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 dirty="0">
                        <a:effectLst/>
                        <a:latin typeface="Verdana"/>
                      </a:endParaRPr>
                    </a:p>
                  </a:txBody>
                  <a:tcPr marL="9331" marR="9331" marT="933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8040242" y="2858870"/>
            <a:ext cx="646557" cy="21222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044860" y="5655179"/>
            <a:ext cx="646557" cy="21222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99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6841" r="-6841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11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escolas</a:t>
            </a:r>
            <a:r>
              <a:rPr lang="en-US" dirty="0" smtClean="0"/>
              <a:t> </a:t>
            </a:r>
            <a:r>
              <a:rPr lang="en-US" dirty="0" err="1" smtClean="0"/>
              <a:t>públicas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Dados levantados pelo CME. </a:t>
            </a:r>
            <a:r>
              <a:rPr lang="pt-BR" sz="900" dirty="0"/>
              <a:t>Fonte: Indicadores demográficos e educacionais do MEC. Disponível em: </a:t>
            </a:r>
            <a:r>
              <a:rPr lang="pt-BR" sz="900" u="sng" dirty="0">
                <a:hlinkClick r:id="rId3"/>
              </a:rPr>
              <a:t>http://ide.mec.gov.br/2014/municipios/relatorio/coibge/3552205</a:t>
            </a:r>
            <a:r>
              <a:rPr lang="pt-BR" sz="900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7463447" y="3708279"/>
            <a:ext cx="740949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95883" y="1900493"/>
            <a:ext cx="2516600" cy="30633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30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3068189"/>
              </p:ext>
            </p:extLst>
          </p:nvPr>
        </p:nvGraphicFramePr>
        <p:xfrm>
          <a:off x="577714" y="2920365"/>
          <a:ext cx="8229600" cy="18338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noProof="0" smtClean="0"/>
                        <a:t>ITEM</a:t>
                      </a:r>
                      <a:endParaRPr lang="pt-BR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META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smtClean="0"/>
                        <a:t>ATUAL</a:t>
                      </a:r>
                      <a:endParaRPr lang="pt-BR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Elevar o número de professores Mestres e Doutores nas</a:t>
                      </a:r>
                      <a:r>
                        <a:rPr lang="pt-BR" baseline="0" noProof="0" dirty="0" smtClean="0"/>
                        <a:t> universidades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Em 2025: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pt-BR" dirty="0" smtClean="0"/>
                        <a:t>75%</a:t>
                      </a:r>
                      <a:r>
                        <a:rPr lang="pt-BR" baseline="0" dirty="0" smtClean="0"/>
                        <a:t> mestres ou doutores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pt-BR" dirty="0" smtClean="0"/>
                        <a:t>35% doutores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Apenas 02 instituições retornaram a consulta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110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Quadro Diagnóstico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1133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Elevar gradualmente o número de matrículas na pós-graduação stricto sensu, de modo a atingir a titulação anual de 60.000 (sessenta mil) mestres e 25.000 (vinte e cinco mil) doutores</a:t>
            </a:r>
            <a:endParaRPr lang="pt-B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111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PNE-META 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62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</a:t>
            </a:r>
            <a:r>
              <a:rPr lang="pt-BR" dirty="0" smtClean="0"/>
              <a:t>ENSO 2010</a:t>
            </a:r>
            <a:r>
              <a:rPr lang="pt-BR" dirty="0"/>
              <a:t>: </a:t>
            </a:r>
            <a:r>
              <a:rPr lang="pt-BR" dirty="0" smtClean="0"/>
              <a:t>586.625 habitantes</a:t>
            </a:r>
            <a:endParaRPr lang="pt-BR" dirty="0"/>
          </a:p>
          <a:p>
            <a:r>
              <a:rPr lang="pt-BR" dirty="0" smtClean="0"/>
              <a:t>2014 (estimada): 637.187 habitantes (</a:t>
            </a:r>
            <a:r>
              <a:rPr lang="pt-BR" sz="28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pt-BR" dirty="0" smtClean="0"/>
              <a:t>8,6%)</a:t>
            </a:r>
          </a:p>
          <a:p>
            <a:pPr marL="411480" lvl="1" indent="0">
              <a:buNone/>
            </a:pPr>
            <a:r>
              <a:rPr lang="pt-BR" sz="1200" dirty="0" smtClean="0"/>
              <a:t>Fonte</a:t>
            </a:r>
            <a:r>
              <a:rPr lang="pt-BR" sz="1200" dirty="0"/>
              <a:t>: IBGE. </a:t>
            </a:r>
            <a:r>
              <a:rPr lang="pt-BR" sz="1200" dirty="0" smtClean="0"/>
              <a:t>Disponível </a:t>
            </a:r>
            <a:r>
              <a:rPr lang="pt-BR" sz="1200" dirty="0"/>
              <a:t>em: </a:t>
            </a:r>
            <a:r>
              <a:rPr lang="pt-BR" sz="1200" u="sng" dirty="0">
                <a:hlinkClick r:id="rId2"/>
              </a:rPr>
              <a:t>http://www.cidades.ibge.gov.br/</a:t>
            </a:r>
            <a:r>
              <a:rPr lang="pt-BR" sz="1200" dirty="0"/>
              <a:t> </a:t>
            </a:r>
            <a:endParaRPr lang="en-US" sz="1200" dirty="0"/>
          </a:p>
          <a:p>
            <a:pPr marL="118872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112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População</a:t>
            </a:r>
            <a:r>
              <a:rPr lang="en-US" dirty="0" smtClean="0"/>
              <a:t> da </a:t>
            </a:r>
            <a:r>
              <a:rPr lang="en-US" dirty="0" err="1" smtClean="0"/>
              <a:t>cidade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700" y="3128403"/>
            <a:ext cx="3586425" cy="3217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9419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População do Brasil (2014): ~204 milhões</a:t>
            </a:r>
          </a:p>
          <a:p>
            <a:r>
              <a:rPr lang="pt-BR" dirty="0" smtClean="0"/>
              <a:t>População de Sorocaba (2014): 637.187 (0,312% do Brasil)</a:t>
            </a:r>
          </a:p>
          <a:p>
            <a:r>
              <a:rPr lang="pt-BR" dirty="0" smtClean="0"/>
              <a:t>Em uma divisão igualitária no país, Sorocaba teria que formar anualmente:</a:t>
            </a:r>
          </a:p>
          <a:p>
            <a:pPr lvl="1"/>
            <a:r>
              <a:rPr lang="pt-BR" dirty="0" smtClean="0"/>
              <a:t>0,312% de 60.000 = ~187 Mestres/ano</a:t>
            </a:r>
          </a:p>
          <a:p>
            <a:pPr lvl="1"/>
            <a:r>
              <a:rPr lang="pt-BR" dirty="0" smtClean="0"/>
              <a:t>0,312% de 25.000 = ~78 Doutores/ano</a:t>
            </a:r>
            <a:endParaRPr lang="pt-B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113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Análise da meta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111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rcRect t="-7834" b="-7834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114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Números do Ensino Superior</a:t>
            </a:r>
            <a:br>
              <a:rPr lang="pt-BR" smtClean="0"/>
            </a:br>
            <a:r>
              <a:rPr lang="pt-BR" smtClean="0"/>
              <a:t>2014</a:t>
            </a:r>
            <a:endParaRPr lang="pt-BR"/>
          </a:p>
        </p:txBody>
      </p:sp>
      <p:sp>
        <p:nvSpPr>
          <p:cNvPr id="8" name="Rectangle 7"/>
          <p:cNvSpPr/>
          <p:nvPr/>
        </p:nvSpPr>
        <p:spPr>
          <a:xfrm>
            <a:off x="5589997" y="5497519"/>
            <a:ext cx="584028" cy="1576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67637" y="5330641"/>
            <a:ext cx="376008" cy="1576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67637" y="3230261"/>
            <a:ext cx="376008" cy="1576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49380" y="5497519"/>
            <a:ext cx="439779" cy="1576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56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2324897"/>
              </p:ext>
            </p:extLst>
          </p:nvPr>
        </p:nvGraphicFramePr>
        <p:xfrm>
          <a:off x="577714" y="2666375"/>
          <a:ext cx="8229600" cy="329691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ITEM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META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ATUAL</a:t>
                      </a:r>
                      <a:endParaRPr lang="pt-BR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Formação de Mestres em cursos de pós-graduação Stricto-Sensu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60.000 Mestres/ano no Brasil em 2025 (~187 em Sorocaba se considerarmos uma divisão igualitária)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Não há estatísticas. Apenas</a:t>
                      </a:r>
                      <a:r>
                        <a:rPr lang="pt-BR" baseline="0" noProof="0" dirty="0" smtClean="0"/>
                        <a:t> 14 cursos na cidade</a:t>
                      </a:r>
                      <a:endParaRPr lang="pt-BR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Formação de Doutores em cursos de pós-graduação Stricto-Sensu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Formar</a:t>
                      </a:r>
                      <a:r>
                        <a:rPr lang="pt-BR" baseline="0" noProof="0" dirty="0" smtClean="0"/>
                        <a:t> 25.000 Doutores/ano no Brasil</a:t>
                      </a:r>
                      <a:r>
                        <a:rPr lang="pt-BR" noProof="0" dirty="0" smtClean="0"/>
                        <a:t> em 2025 (~78 em Sorocaba se considerarmos uma divisão igualitária)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Apenas 4</a:t>
                      </a:r>
                      <a:r>
                        <a:rPr lang="pt-BR" baseline="0" noProof="0" dirty="0" smtClean="0"/>
                        <a:t> cursos na cidade (formação &lt; 20 alunos /ano)</a:t>
                      </a:r>
                      <a:endParaRPr lang="pt-BR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115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Quadro Diagnóstico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6199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Garantir, em regime de colaboração entre a União, os Estados, o Distrito Federal e os Municípios, no prazo de 1 (um) ano de vigência deste PNE, política nacional de formação dos profissionais da educação de que tratam os incisos </a:t>
            </a:r>
            <a:r>
              <a:rPr lang="pt-BR" dirty="0" err="1" smtClean="0"/>
              <a:t>I</a:t>
            </a:r>
            <a:r>
              <a:rPr lang="pt-BR" dirty="0" smtClean="0"/>
              <a:t>, II e III do caput do art. 61 da Lei nº 9.394, de 20 de dezembro de 1996, assegurado que todos os professores e as professoras da educação básica possuam formação específica de nível superior, obtida em curso de licenciatura na área de conhecimento em que atuam</a:t>
            </a:r>
            <a:endParaRPr lang="pt-B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116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PNE-META 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550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117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Titulação</a:t>
            </a:r>
            <a:r>
              <a:rPr lang="en-US" dirty="0" smtClean="0"/>
              <a:t> dos </a:t>
            </a:r>
            <a:r>
              <a:rPr lang="en-US" dirty="0" err="1" smtClean="0"/>
              <a:t>professores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2231942"/>
              </p:ext>
            </p:extLst>
          </p:nvPr>
        </p:nvGraphicFramePr>
        <p:xfrm>
          <a:off x="457200" y="3470592"/>
          <a:ext cx="8229600" cy="1234440"/>
        </p:xfrm>
        <a:graphic>
          <a:graphicData uri="http://schemas.openxmlformats.org/drawingml/2006/table">
            <a:tbl>
              <a:tblPr/>
              <a:tblGrid>
                <a:gridCol w="825500"/>
                <a:gridCol w="647700"/>
                <a:gridCol w="673100"/>
                <a:gridCol w="635000"/>
                <a:gridCol w="673100"/>
                <a:gridCol w="673100"/>
                <a:gridCol w="685800"/>
                <a:gridCol w="673100"/>
                <a:gridCol w="647700"/>
                <a:gridCol w="635000"/>
                <a:gridCol w="635000"/>
                <a:gridCol w="825500"/>
              </a:tblGrid>
              <a:tr h="444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Magistério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Ensino Superior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Cursos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Lato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Sensu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Mestrado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Doutorado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pessoas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pessoas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pessoas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pessoas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pessoas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0.93%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1072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52.70%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39.13%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1893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II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2.85%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3.74%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0.93%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1130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55.56%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42.87%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2034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86549" y="5928076"/>
            <a:ext cx="8020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Números </a:t>
            </a:r>
            <a:r>
              <a:rPr lang="pt-BR" sz="1200" dirty="0" smtClean="0"/>
              <a:t>encaminhados pela </a:t>
            </a:r>
            <a:r>
              <a:rPr lang="pt-BR" sz="1200" dirty="0"/>
              <a:t>SAAF (07/04/2015)</a:t>
            </a:r>
            <a:r>
              <a:rPr lang="en-US" sz="1200" dirty="0"/>
              <a:t> </a:t>
            </a:r>
            <a:r>
              <a:rPr lang="en-US" sz="1200" dirty="0" err="1" smtClean="0"/>
              <a:t>ao</a:t>
            </a:r>
            <a:r>
              <a:rPr lang="en-US" sz="1200" dirty="0" smtClean="0"/>
              <a:t> CME. </a:t>
            </a:r>
            <a:r>
              <a:rPr lang="en-US" sz="1200" dirty="0" err="1" smtClean="0"/>
              <a:t>Relação</a:t>
            </a:r>
            <a:r>
              <a:rPr lang="en-US" sz="1200" dirty="0" smtClean="0"/>
              <a:t> nominal dos </a:t>
            </a:r>
            <a:r>
              <a:rPr lang="en-US" sz="1200" dirty="0" err="1" smtClean="0"/>
              <a:t>professores</a:t>
            </a:r>
            <a:r>
              <a:rPr lang="en-US" sz="1200" dirty="0" smtClean="0"/>
              <a:t> e </a:t>
            </a:r>
            <a:r>
              <a:rPr lang="en-US" sz="1200" dirty="0" err="1" smtClean="0"/>
              <a:t>respectiva</a:t>
            </a:r>
            <a:r>
              <a:rPr lang="en-US" sz="1200" dirty="0" smtClean="0"/>
              <a:t> </a:t>
            </a:r>
            <a:r>
              <a:rPr lang="en-US" sz="1200" dirty="0" err="1" smtClean="0"/>
              <a:t>titulação</a:t>
            </a:r>
            <a:r>
              <a:rPr lang="en-US" sz="1200" dirty="0" smtClean="0"/>
              <a:t> </a:t>
            </a:r>
            <a:r>
              <a:rPr lang="en-US" sz="1200" dirty="0" err="1" smtClean="0"/>
              <a:t>não</a:t>
            </a:r>
            <a:r>
              <a:rPr lang="en-US" sz="1200" dirty="0" smtClean="0"/>
              <a:t> </a:t>
            </a:r>
            <a:r>
              <a:rPr lang="en-US" sz="1200" dirty="0" err="1" smtClean="0"/>
              <a:t>recebida</a:t>
            </a:r>
            <a:r>
              <a:rPr lang="en-US" sz="1200" dirty="0" smtClean="0"/>
              <a:t> </a:t>
            </a:r>
            <a:r>
              <a:rPr lang="en-US" sz="1200" dirty="0" err="1" smtClean="0"/>
              <a:t>pelo</a:t>
            </a:r>
            <a:r>
              <a:rPr lang="en-US" sz="1200" dirty="0" smtClean="0"/>
              <a:t> CME.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8117379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5949410"/>
              </p:ext>
            </p:extLst>
          </p:nvPr>
        </p:nvGraphicFramePr>
        <p:xfrm>
          <a:off x="577714" y="2920365"/>
          <a:ext cx="8229600" cy="210819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ITEM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META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smtClean="0"/>
                        <a:t>ATUAL</a:t>
                      </a:r>
                      <a:endParaRPr lang="pt-BR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Formação de professores da Educação Básica com curso superior (licenciatura) na área do conhecimento em que atuam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100% em</a:t>
                      </a:r>
                      <a:r>
                        <a:rPr lang="pt-BR" baseline="0" noProof="0" dirty="0" smtClean="0"/>
                        <a:t> 2016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~99%</a:t>
                      </a:r>
                      <a:endParaRPr lang="pt-BR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118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Quadro Diagnóstico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5182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Formar, em nível de pós-graduação, 50% (cinquenta por cento) dos professores da educação básica, até o último ano de vigência deste PNE, e garantir a todos(as) os(as) profissionais da educação básica formação continuada em sua área de atuação, considerando as necessidades, demandas e contextualizações dos sistemas de ensino</a:t>
            </a:r>
            <a:endParaRPr lang="pt-B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119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PNE-META 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006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12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Escolas</a:t>
            </a:r>
            <a:r>
              <a:rPr lang="en-US" dirty="0" smtClean="0"/>
              <a:t> </a:t>
            </a:r>
            <a:r>
              <a:rPr lang="en-US" dirty="0" err="1" smtClean="0"/>
              <a:t>públicas</a:t>
            </a:r>
            <a:r>
              <a:rPr lang="en-US" dirty="0" smtClean="0"/>
              <a:t> x </a:t>
            </a:r>
            <a:r>
              <a:rPr lang="en-US" dirty="0" err="1" smtClean="0"/>
              <a:t>privadas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-978" b="-978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Dados levantados pelo CME. </a:t>
            </a:r>
            <a:r>
              <a:rPr lang="pt-BR" sz="900" dirty="0"/>
              <a:t>Fonte: Indicadores demográficos e educacionais do MEC. Disponível em: </a:t>
            </a:r>
            <a:r>
              <a:rPr lang="pt-BR" sz="900" u="sng" dirty="0">
                <a:hlinkClick r:id="rId3"/>
              </a:rPr>
              <a:t>http://ide.mec.gov.br/2014/municipios/relatorio/coibge/3552205</a:t>
            </a:r>
            <a:r>
              <a:rPr lang="pt-BR" sz="9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275428" y="3101220"/>
            <a:ext cx="2419117" cy="293705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05726" y="1900493"/>
            <a:ext cx="2944091" cy="30633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80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120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Titulação</a:t>
            </a:r>
            <a:r>
              <a:rPr lang="en-US" dirty="0" smtClean="0"/>
              <a:t> dos </a:t>
            </a:r>
            <a:r>
              <a:rPr lang="en-US" dirty="0" err="1" smtClean="0"/>
              <a:t>professores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7542765"/>
              </p:ext>
            </p:extLst>
          </p:nvPr>
        </p:nvGraphicFramePr>
        <p:xfrm>
          <a:off x="457200" y="3470592"/>
          <a:ext cx="8229600" cy="1234440"/>
        </p:xfrm>
        <a:graphic>
          <a:graphicData uri="http://schemas.openxmlformats.org/drawingml/2006/table">
            <a:tbl>
              <a:tblPr/>
              <a:tblGrid>
                <a:gridCol w="825500"/>
                <a:gridCol w="647700"/>
                <a:gridCol w="673100"/>
                <a:gridCol w="635000"/>
                <a:gridCol w="673100"/>
                <a:gridCol w="673100"/>
                <a:gridCol w="685800"/>
                <a:gridCol w="673100"/>
                <a:gridCol w="647700"/>
                <a:gridCol w="635000"/>
                <a:gridCol w="635000"/>
                <a:gridCol w="825500"/>
              </a:tblGrid>
              <a:tr h="444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Magistério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Ensino Superior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Cursos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Lato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Sensu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Mestrado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Doutorado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pessoas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pessoas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pessoas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pessoas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pessoas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0.93%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1072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52.70%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39.13%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1893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II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2.85%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3.74%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0.05%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0.93%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1130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55.56%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42.87%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2034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86549" y="5928076"/>
            <a:ext cx="8020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Números </a:t>
            </a:r>
            <a:r>
              <a:rPr lang="pt-BR" sz="1200" dirty="0" smtClean="0"/>
              <a:t>encaminhados pela </a:t>
            </a:r>
            <a:r>
              <a:rPr lang="pt-BR" sz="1200" dirty="0"/>
              <a:t>SAAF (07/04/2015)</a:t>
            </a:r>
            <a:r>
              <a:rPr lang="en-US" sz="1200" dirty="0"/>
              <a:t> </a:t>
            </a:r>
            <a:r>
              <a:rPr lang="en-US" sz="1200" dirty="0" err="1" smtClean="0"/>
              <a:t>ao</a:t>
            </a:r>
            <a:r>
              <a:rPr lang="en-US" sz="1200" dirty="0" smtClean="0"/>
              <a:t> CME. </a:t>
            </a:r>
            <a:r>
              <a:rPr lang="en-US" sz="1200" dirty="0" err="1" smtClean="0"/>
              <a:t>Relação</a:t>
            </a:r>
            <a:r>
              <a:rPr lang="en-US" sz="1200" dirty="0" smtClean="0"/>
              <a:t> nominal dos </a:t>
            </a:r>
            <a:r>
              <a:rPr lang="en-US" sz="1200" dirty="0" err="1" smtClean="0"/>
              <a:t>professores</a:t>
            </a:r>
            <a:r>
              <a:rPr lang="en-US" sz="1200" dirty="0" smtClean="0"/>
              <a:t> e </a:t>
            </a:r>
            <a:r>
              <a:rPr lang="en-US" sz="1200" dirty="0" err="1" smtClean="0"/>
              <a:t>respectiva</a:t>
            </a:r>
            <a:r>
              <a:rPr lang="en-US" sz="1200" dirty="0" smtClean="0"/>
              <a:t> </a:t>
            </a:r>
            <a:r>
              <a:rPr lang="en-US" sz="1200" dirty="0" err="1" smtClean="0"/>
              <a:t>titulação</a:t>
            </a:r>
            <a:r>
              <a:rPr lang="en-US" sz="1200" dirty="0" smtClean="0"/>
              <a:t> </a:t>
            </a:r>
            <a:r>
              <a:rPr lang="en-US" sz="1200" dirty="0" err="1" smtClean="0"/>
              <a:t>não</a:t>
            </a:r>
            <a:r>
              <a:rPr lang="en-US" sz="1200" dirty="0" smtClean="0"/>
              <a:t> </a:t>
            </a:r>
            <a:r>
              <a:rPr lang="en-US" sz="1200" dirty="0" err="1" smtClean="0"/>
              <a:t>recebida</a:t>
            </a:r>
            <a:r>
              <a:rPr lang="en-US" sz="1200" dirty="0" smtClean="0"/>
              <a:t> </a:t>
            </a:r>
            <a:r>
              <a:rPr lang="en-US" sz="1200" dirty="0" err="1" smtClean="0"/>
              <a:t>pelo</a:t>
            </a:r>
            <a:r>
              <a:rPr lang="en-US" sz="1200" dirty="0" smtClean="0"/>
              <a:t> CME.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01100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9998908"/>
              </p:ext>
            </p:extLst>
          </p:nvPr>
        </p:nvGraphicFramePr>
        <p:xfrm>
          <a:off x="577714" y="2677920"/>
          <a:ext cx="8229600" cy="329691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ITEM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META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smtClean="0"/>
                        <a:t>ATUAL</a:t>
                      </a:r>
                      <a:endParaRPr lang="pt-BR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Formar professores</a:t>
                      </a:r>
                      <a:r>
                        <a:rPr lang="pt-BR" baseline="0" dirty="0" smtClean="0"/>
                        <a:t> da educação básica </a:t>
                      </a:r>
                      <a:r>
                        <a:rPr lang="pt-BR" dirty="0" smtClean="0"/>
                        <a:t>em pós-graduação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50% em</a:t>
                      </a:r>
                      <a:r>
                        <a:rPr lang="pt-BR" baseline="0" noProof="0" dirty="0" smtClean="0"/>
                        <a:t> 2025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42% se considerando</a:t>
                      </a:r>
                      <a:r>
                        <a:rPr lang="pt-BR" baseline="0" noProof="0" dirty="0" smtClean="0"/>
                        <a:t> Lato Sensu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baseline="0" noProof="0" dirty="0" smtClean="0"/>
                        <a:t>&lt;1% se considerando </a:t>
                      </a:r>
                      <a:r>
                        <a:rPr lang="pt-BR" baseline="0" noProof="0" dirty="0" err="1" smtClean="0"/>
                        <a:t>Strictu</a:t>
                      </a:r>
                      <a:r>
                        <a:rPr lang="pt-BR" baseline="0" noProof="0" dirty="0" smtClean="0"/>
                        <a:t> Sensu</a:t>
                      </a:r>
                    </a:p>
                    <a:p>
                      <a:endParaRPr lang="pt-BR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Garantir a todos(as) os(as) profissionais da educação básica formação continuada em sua área de atuação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-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-</a:t>
                      </a:r>
                      <a:endParaRPr lang="pt-BR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121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Quadro Diagnóstico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3571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Valorizar os(as) profissionais do magistério das redes públicas de educação básica, de forma a equiparar seu rendimento médio ao dos(as) demais profissionais com escolaridade equivalente, até o final do sexto ano de vigência deste PNE</a:t>
            </a:r>
            <a:endParaRPr lang="pt-B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122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PNE-META 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84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552814" y="1773098"/>
          <a:ext cx="8038372" cy="4629429"/>
        </p:xfrm>
        <a:graphic>
          <a:graphicData uri="http://schemas.openxmlformats.org/drawingml/2006/table">
            <a:tbl>
              <a:tblPr/>
              <a:tblGrid>
                <a:gridCol w="508263"/>
                <a:gridCol w="1313664"/>
                <a:gridCol w="508263"/>
                <a:gridCol w="508263"/>
                <a:gridCol w="508263"/>
                <a:gridCol w="516082"/>
                <a:gridCol w="516082"/>
                <a:gridCol w="516082"/>
                <a:gridCol w="516082"/>
                <a:gridCol w="516082"/>
                <a:gridCol w="516082"/>
                <a:gridCol w="516082"/>
                <a:gridCol w="539541"/>
                <a:gridCol w="539541"/>
              </a:tblGrid>
              <a:tr h="179847"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TABELA DE SALÁRIOS - JANEIRO 2014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041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Jn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Cargo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Classe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Padrão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Reajuste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Padrão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7.00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8.00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9.00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 - N/A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MG01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14.08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5%+5.91%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R$15.65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R$16.45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R$17.26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R$18.14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R$19.04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R$19.98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R$21.03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R$22.07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R$23.15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 - N/B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MG02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14.56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5%+5.91%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R$16.18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R$17.00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R$17.85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R$18.74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R$19.69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R$20.66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R$21.72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R$22.81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R$23.97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 - N/I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MG03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14.93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5%+5.91%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R$16.76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R$17.58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R$18.42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R$19.38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R$20.38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R$21.41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R$22.49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R$23.61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R$24.81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 N/II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MG04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15.50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5%+5.91%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R$17.40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R$18.23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R$19.15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R$20.10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R$21.12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R$22.16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R$23.27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R$24.43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R$25.66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 - N/III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MG05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17.71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5%+5.91%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R$19.87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R$20.86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R$21.91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R$23.03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R$24.16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R$25.38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R$26.65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R$27.98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R$29.37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 - N/IV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MG06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20.27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5%+5.91%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R$22.76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R$23.91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R$25.09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R$26.38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R$27.67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R$29.06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R$30.53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R$32.09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R$33.68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II - N/A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MG07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17.04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R$18.04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R$18.92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R$19.88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R$20.89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R$21.93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R$23.03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R$24.18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R$25.39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R$26.65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II - N/B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MG08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17.62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R$18.66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R$19.59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R$20.58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R$21.61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R$22.68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R$23.81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R$25.02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R$26.28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R$27.60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II - N/I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MG09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18.23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R$19.30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R$20.27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R$21.28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R$22.35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R$23.51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R$24.67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R$25.89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R$27.21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R$28.57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II N/II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MG10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18.87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R$19.98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R$21.00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R$22.05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R$23.15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R$24.31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R$25.52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R$26.80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R$28.16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R$29.59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II - N/III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MG11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21.62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R$22.89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R$24.03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R$25.23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R$26.53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R$27.84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R$29.24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R$30.71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R$32.24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R$33.85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II - N/IV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MG12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24.76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R$26.22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R$27.53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R$28.92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R$30.37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R$31.90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R$33.47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R$35.18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R$36.93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R$38.78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DIRETOR DE ESCOLA N/I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MG13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4,714.71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R$4,993.34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R$5,243.00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R$5,505.14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R$5,780.43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R$6,069.44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R$6,372.94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R$6,691.57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R$7,026.16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R$7,377.45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DIRETOR DE ESCOLA N/II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MG14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4,879.74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R$5,168.13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R$5,426.53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R$5,697.84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R$5,982.72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R$6,281.88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R$6,595.99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R$6,925.78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R$7,272.06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R$7,635.66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DIRETOR DE ESCOLA N/III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MG15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5,587.25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R$5,917.46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R$6,213.35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R$6,524.01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R$6,850.24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R$7,192.75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R$7,552.37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R$7,930.01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R$8,326.52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R$8,742.83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DIRETOR DE ESCOLA N/IV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MG16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6,397.44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R$6,775.53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R$7,114.30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R$7,470.02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R$7,843.52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R$8,235.69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R$8,647.47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R$9,079.86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R$9,533.85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R$10,010.53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VICE-DIRETOR N/I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MG17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3,909.80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R$4,140.86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R$4,347.91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R$4,565.31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R$4,793.57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R$5,033.27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R$5,284.91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R$5,549.17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R$5,826.62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R$6,117.95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VICE-DIRETOR N/II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MG18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4,046.64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R$4,285.80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R$4,500.08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R$4,725.10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R$4,961.34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R$5,209.41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R$5,469.89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R$5,743.39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R$6,030.56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R$6,332.10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VICE-DIRETOR N/III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MG19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4,633.42 </a:t>
                      </a:r>
                    </a:p>
                  </a:txBody>
                  <a:tcPr marL="7819" marR="7819" marT="7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R$4,907.25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R$5,152.59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R$5,410.23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R$5,680.74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R$5,964.79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R$6,263.03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R$6,576.19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R$6,905.02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R$7,250.27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VICE-DIRETOR N/IV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MG20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5,305.27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R$5,618.81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R$5,899.73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R$6,194.73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R$6,504.48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R$6,829.72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R$7,171.19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R$7,529.73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R$7,906.26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R$8,301.55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ORIENTADOR PEDAGÓGICO  N/I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MG21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3,909.80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R$4,140.86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R$4,347.91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R$4,565.31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R$4,793.57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R$5,033.27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R$5,284.91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R$5,549.17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R$5,826.62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R$6,117.95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ORIENTADOR PEDAGÓGICO N/II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MG22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4,046.64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R$4,285.80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R$4,500.08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R$4,725.10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R$4,961.34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R$5,209.41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R$5,469.89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R$5,743.39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R$6,030.56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R$6,332.10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ORIENTADOR PEDAGÓGICON/III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MG23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4,633.42 </a:t>
                      </a:r>
                    </a:p>
                  </a:txBody>
                  <a:tcPr marL="7819" marR="7819" marT="7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R$4,907.25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R$5,152.59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R$5,410.23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R$5,680.74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R$5,964.79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R$6,263.03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R$6,576.19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R$6,905.02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R$7,250.27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ORIENTADOR PEDAGÓGICO N/IV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MG24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5,305.27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R$5,618.81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R$5,899.73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R$6,194.73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R$6,504.48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R$6,829.72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R$7,171.19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R$7,529.73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R$7,906.26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R$8,301.55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SUPERVISOR DE ENSINO N/I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MG25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5,186.02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R$5,492.51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R$5,767.14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R$6,055.53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R$6,358.28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R$6,676.18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R$7,010.01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R$7,360.52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R$7,728.53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R$8,114.97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SUPERVISOR DE ENSINO N/II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MG26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5,367.55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R$5,684.77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R$5,969.00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R$6,267.44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R$6,580.80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R$6,909.86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R$7,255.35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R$7,618.13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R$7,999.03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R$8,399.00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SUPERVISOR DE ENSINO N/III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MG27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6,145.81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R$6,509.03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R$6,834.53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R$7,176.23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R$7,535.06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R$7,911.80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R$8,307.41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R$8,722.76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R$9,158.90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R$9,616.86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SUPERVISOR DE ENSINO N/IV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MG28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7,036.98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R$7,452.87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R$7,825.52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R$8,216.79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R$8,627.62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R$9,059.02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R$9,511.97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R$9,987.56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R$10,486.94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R$11,011.31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036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123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Remuneração</a:t>
            </a:r>
            <a:r>
              <a:rPr lang="en-US" dirty="0" smtClean="0"/>
              <a:t> </a:t>
            </a:r>
            <a:r>
              <a:rPr lang="en-US" dirty="0" err="1" smtClean="0"/>
              <a:t>professores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prefeitura</a:t>
            </a:r>
            <a:r>
              <a:rPr lang="en-US" dirty="0" smtClean="0"/>
              <a:t> municipal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22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124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Sindicato</a:t>
            </a:r>
            <a:r>
              <a:rPr lang="en-US" dirty="0" smtClean="0"/>
              <a:t> dos </a:t>
            </a:r>
            <a:r>
              <a:rPr lang="en-US" dirty="0" err="1" smtClean="0"/>
              <a:t>Professores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de Sorocaba e </a:t>
            </a:r>
            <a:r>
              <a:rPr lang="en-US" dirty="0" err="1" smtClean="0"/>
              <a:t>Região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4879975"/>
              </p:ext>
            </p:extLst>
          </p:nvPr>
        </p:nvGraphicFramePr>
        <p:xfrm>
          <a:off x="457200" y="1774825"/>
          <a:ext cx="8229600" cy="405383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14800"/>
                <a:gridCol w="41148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sz="1400" noProof="0" smtClean="0"/>
                        <a:t>Piso</a:t>
                      </a:r>
                      <a:r>
                        <a:rPr lang="pt-BR" sz="1400" baseline="0" noProof="0" smtClean="0"/>
                        <a:t> salarial professores da Educação Básica</a:t>
                      </a:r>
                    </a:p>
                    <a:p>
                      <a:pPr algn="ctr"/>
                      <a:r>
                        <a:rPr lang="pt-BR" sz="1400" baseline="0" noProof="0" smtClean="0"/>
                        <a:t>(1o de março de 2015 a 29/02/2016)</a:t>
                      </a:r>
                      <a:endParaRPr lang="pt-BR" sz="1400" noProof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noProof="0" dirty="0" smtClean="0"/>
                        <a:t>Educação Infantil</a:t>
                      </a:r>
                    </a:p>
                    <a:p>
                      <a:r>
                        <a:rPr lang="pt-BR" sz="1400" noProof="0" dirty="0" smtClean="0"/>
                        <a:t>nas escolas que só têm cursos de educação infantil</a:t>
                      </a:r>
                      <a:endParaRPr lang="pt-BR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noProof="0" smtClean="0"/>
                        <a:t>R$ 1.015,01</a:t>
                      </a:r>
                    </a:p>
                    <a:p>
                      <a:r>
                        <a:rPr lang="pt-BR" sz="1400" noProof="0" smtClean="0"/>
                        <a:t>(+5% de hora-atividade)</a:t>
                      </a:r>
                      <a:endParaRPr lang="pt-BR" sz="1400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noProof="0" dirty="0" smtClean="0"/>
                        <a:t>Educação Infantil e Ensino</a:t>
                      </a:r>
                      <a:r>
                        <a:rPr lang="pt-BR" sz="1400" baseline="0" noProof="0" dirty="0" smtClean="0"/>
                        <a:t> Fundamental (1</a:t>
                      </a:r>
                      <a:r>
                        <a:rPr lang="pt-BR" sz="1400" baseline="30000" noProof="0" dirty="0" smtClean="0"/>
                        <a:t>o</a:t>
                      </a:r>
                      <a:r>
                        <a:rPr lang="pt-BR" sz="1400" baseline="0" noProof="0" dirty="0" smtClean="0"/>
                        <a:t> ao 5</a:t>
                      </a:r>
                      <a:r>
                        <a:rPr lang="pt-BR" sz="1400" baseline="30000" noProof="0" dirty="0" smtClean="0"/>
                        <a:t>o</a:t>
                      </a:r>
                      <a:r>
                        <a:rPr lang="pt-BR" sz="1400" baseline="0" noProof="0" dirty="0" smtClean="0"/>
                        <a:t> ano)</a:t>
                      </a:r>
                      <a:endParaRPr lang="pt-BR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noProof="0" smtClean="0"/>
                        <a:t>R$ 1.134,21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noProof="0" smtClean="0"/>
                        <a:t>(+5% de hora-atividade)</a:t>
                      </a:r>
                    </a:p>
                    <a:p>
                      <a:endParaRPr lang="pt-BR" sz="1400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noProof="0" dirty="0" smtClean="0"/>
                        <a:t>Ensino Fundamental</a:t>
                      </a:r>
                    </a:p>
                    <a:p>
                      <a:r>
                        <a:rPr lang="pt-BR" sz="1400" noProof="0" dirty="0" smtClean="0"/>
                        <a:t>(6</a:t>
                      </a:r>
                      <a:r>
                        <a:rPr lang="pt-BR" sz="1400" baseline="30000" noProof="0" dirty="0" smtClean="0"/>
                        <a:t>o</a:t>
                      </a:r>
                      <a:r>
                        <a:rPr lang="pt-BR" sz="1400" noProof="0" dirty="0" smtClean="0"/>
                        <a:t> ao 9</a:t>
                      </a:r>
                      <a:r>
                        <a:rPr lang="pt-BR" sz="1400" baseline="30000" noProof="0" dirty="0" smtClean="0"/>
                        <a:t>o</a:t>
                      </a:r>
                      <a:r>
                        <a:rPr lang="pt-BR" sz="1400" noProof="0" dirty="0" smtClean="0"/>
                        <a:t> ano)</a:t>
                      </a:r>
                      <a:endParaRPr lang="pt-BR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noProof="0" dirty="0" smtClean="0"/>
                        <a:t>R$13,41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noProof="0" dirty="0" smtClean="0"/>
                        <a:t>(+5% de hora-atividade e DSR de 1/6)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noProof="0" dirty="0" smtClean="0"/>
                        <a:t>Ensino Médio</a:t>
                      </a:r>
                      <a:endParaRPr lang="pt-BR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noProof="0" dirty="0" err="1" smtClean="0"/>
                        <a:t>R</a:t>
                      </a:r>
                      <a:r>
                        <a:rPr lang="pt-BR" sz="1400" noProof="0" dirty="0" smtClean="0"/>
                        <a:t>$ 14,93 (diurno)</a:t>
                      </a:r>
                    </a:p>
                    <a:p>
                      <a:r>
                        <a:rPr lang="pt-BR" sz="1400" noProof="0" dirty="0" err="1" smtClean="0"/>
                        <a:t>R</a:t>
                      </a:r>
                      <a:r>
                        <a:rPr lang="pt-BR" sz="1400" noProof="0" dirty="0" smtClean="0"/>
                        <a:t>$ 13,41 (noturno)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noProof="0" dirty="0" smtClean="0"/>
                        <a:t>(+5% de hora-atividade e DSR</a:t>
                      </a:r>
                      <a:r>
                        <a:rPr lang="pt-BR" sz="1400" baseline="0" noProof="0" dirty="0" smtClean="0"/>
                        <a:t> de 1/6</a:t>
                      </a:r>
                      <a:r>
                        <a:rPr lang="pt-BR" sz="1400" noProof="0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noProof="0" smtClean="0"/>
                        <a:t>Ensino Técnico</a:t>
                      </a:r>
                      <a:endParaRPr lang="pt-BR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noProof="0" dirty="0" err="1" smtClean="0"/>
                        <a:t>R</a:t>
                      </a:r>
                      <a:r>
                        <a:rPr lang="pt-BR" sz="1400" noProof="0" dirty="0" smtClean="0"/>
                        <a:t>$ 14,20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noProof="0" dirty="0" smtClean="0"/>
                        <a:t>(+5% de hora-atividade e DSR de 1/6)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noProof="0" smtClean="0"/>
                        <a:t>Pré-Vestibular</a:t>
                      </a:r>
                      <a:endParaRPr lang="pt-BR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noProof="0" dirty="0" err="1" smtClean="0"/>
                        <a:t>R</a:t>
                      </a:r>
                      <a:r>
                        <a:rPr lang="pt-BR" sz="1400" noProof="0" dirty="0" smtClean="0"/>
                        <a:t>$ 20,84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noProof="0" dirty="0" smtClean="0"/>
                        <a:t>(+5% de hora-atividade e DSR de 1/6)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04088" y="6107543"/>
            <a:ext cx="82665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Fonte</a:t>
            </a:r>
            <a:r>
              <a:rPr lang="en-US" sz="1100" dirty="0" smtClean="0"/>
              <a:t>: </a:t>
            </a:r>
            <a:r>
              <a:rPr lang="en-US" sz="1100" dirty="0" smtClean="0">
                <a:hlinkClick r:id="rId2"/>
              </a:rPr>
              <a:t>http</a:t>
            </a:r>
            <a:r>
              <a:rPr lang="en-US" sz="1100" dirty="0">
                <a:hlinkClick r:id="rId2"/>
              </a:rPr>
              <a:t>://www.sinprosorocaba.org.br/texto-b35-</a:t>
            </a:r>
            <a:r>
              <a:rPr lang="en-US" sz="1100" dirty="0" smtClean="0">
                <a:hlinkClick r:id="rId2"/>
              </a:rPr>
              <a:t>piso_salarial.html</a:t>
            </a:r>
            <a:r>
              <a:rPr lang="en-US" sz="1100" dirty="0" smtClean="0"/>
              <a:t> 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38293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9235" r="-19235"/>
          <a:stretch>
            <a:fillRect/>
          </a:stretch>
        </p:blipFill>
        <p:spPr>
          <a:xfrm>
            <a:off x="670560" y="1775192"/>
            <a:ext cx="7731760" cy="434578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125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APEOESP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4088" y="6107543"/>
            <a:ext cx="82665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/>
              <a:t>Fonte</a:t>
            </a:r>
            <a:r>
              <a:rPr lang="en-US" sz="1100" dirty="0"/>
              <a:t>: </a:t>
            </a:r>
            <a:r>
              <a:rPr lang="en-US" sz="1100" dirty="0">
                <a:hlinkClick r:id="rId3"/>
              </a:rPr>
              <a:t>http://www.apeoesp.org.br/salario-base</a:t>
            </a:r>
            <a:r>
              <a:rPr lang="en-US" sz="1100" dirty="0" smtClean="0">
                <a:hlinkClick r:id="rId3"/>
              </a:rPr>
              <a:t>/</a:t>
            </a:r>
            <a:r>
              <a:rPr lang="en-US" sz="1100" dirty="0" smtClean="0"/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94999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126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SINPEEM - </a:t>
            </a:r>
            <a:r>
              <a:rPr lang="en-US" dirty="0" err="1"/>
              <a:t>E</a:t>
            </a:r>
            <a:r>
              <a:rPr lang="en-US" dirty="0" err="1" smtClean="0"/>
              <a:t>ducação</a:t>
            </a:r>
            <a:r>
              <a:rPr lang="en-US" dirty="0" smtClean="0"/>
              <a:t> no</a:t>
            </a:r>
            <a:br>
              <a:rPr lang="en-US" dirty="0" smtClean="0"/>
            </a:br>
            <a:r>
              <a:rPr lang="en-US" dirty="0" err="1" smtClean="0"/>
              <a:t>ensino</a:t>
            </a:r>
            <a:r>
              <a:rPr lang="en-US" dirty="0" smtClean="0"/>
              <a:t> municipal-SP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63704"/>
          <a:stretch/>
        </p:blipFill>
        <p:spPr>
          <a:xfrm>
            <a:off x="1330960" y="1818640"/>
            <a:ext cx="3312160" cy="40389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35852" b="13185"/>
          <a:stretch/>
        </p:blipFill>
        <p:spPr>
          <a:xfrm>
            <a:off x="5394960" y="1558155"/>
            <a:ext cx="3095385" cy="529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7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844608"/>
              </p:ext>
            </p:extLst>
          </p:nvPr>
        </p:nvGraphicFramePr>
        <p:xfrm>
          <a:off x="2575560" y="3083242"/>
          <a:ext cx="4338644" cy="1508512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084661"/>
                <a:gridCol w="1084661"/>
                <a:gridCol w="1084661"/>
                <a:gridCol w="1084661"/>
              </a:tblGrid>
              <a:tr h="49727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VALOR DA HORA/AULA</a:t>
                      </a:r>
                    </a:p>
                    <a:p>
                      <a:pPr algn="ctr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6687" marR="16687" marT="16687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687" marR="16687" marT="16687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687" marR="16687" marT="16687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u="none" strike="noStrike" dirty="0" smtClean="0">
                        <a:effectLst/>
                      </a:endParaRPr>
                    </a:p>
                  </a:txBody>
                  <a:tcPr marL="16687" marR="16687" marT="16687" marB="0" anchor="b"/>
                </a:tc>
              </a:tr>
              <a:tr h="497275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687" marR="16687" marT="166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APEOESP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687" marR="16687" marT="166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SINPRO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687" marR="16687" marT="166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PREFEITURA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SOROCAB</a:t>
                      </a:r>
                      <a:r>
                        <a:rPr lang="en-US" sz="1400" u="none" strike="noStrike" dirty="0" smtClean="0">
                          <a:effectLst/>
                        </a:rPr>
                        <a:t>A</a:t>
                      </a:r>
                    </a:p>
                  </a:txBody>
                  <a:tcPr marL="16687" marR="16687" marT="16687" marB="0" anchor="b"/>
                </a:tc>
              </a:tr>
              <a:tr h="256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PEB 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687" marR="16687" marT="166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10.43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687" marR="16687" marT="166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687" marR="16687" marT="166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16.18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687" marR="16687" marT="16687" marB="0" anchor="b"/>
                </a:tc>
              </a:tr>
              <a:tr h="256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PEB II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687" marR="16687" marT="166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12.08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687" marR="16687" marT="166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13.41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687" marR="16687" marT="166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18.04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687" marR="16687" marT="16687" marB="0" anchor="b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127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Quadro</a:t>
            </a:r>
            <a:r>
              <a:rPr lang="en-US" dirty="0" smtClean="0"/>
              <a:t> </a:t>
            </a:r>
            <a:r>
              <a:rPr lang="en-US" dirty="0" err="1" smtClean="0"/>
              <a:t>comparativo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931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128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Comparação</a:t>
            </a:r>
            <a:r>
              <a:rPr lang="en-US" dirty="0" smtClean="0"/>
              <a:t> com outros </a:t>
            </a:r>
            <a:r>
              <a:rPr lang="en-US" dirty="0" err="1" smtClean="0"/>
              <a:t>profissionais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4994528"/>
              </p:ext>
            </p:extLst>
          </p:nvPr>
        </p:nvGraphicFramePr>
        <p:xfrm>
          <a:off x="1349183" y="1774821"/>
          <a:ext cx="6445633" cy="4635614"/>
        </p:xfrm>
        <a:graphic>
          <a:graphicData uri="http://schemas.openxmlformats.org/drawingml/2006/table">
            <a:tbl>
              <a:tblPr/>
              <a:tblGrid>
                <a:gridCol w="186009"/>
                <a:gridCol w="1399115"/>
                <a:gridCol w="283058"/>
                <a:gridCol w="396281"/>
                <a:gridCol w="525679"/>
                <a:gridCol w="517592"/>
                <a:gridCol w="517592"/>
                <a:gridCol w="541854"/>
                <a:gridCol w="549941"/>
                <a:gridCol w="525679"/>
                <a:gridCol w="493329"/>
                <a:gridCol w="509504"/>
              </a:tblGrid>
              <a:tr h="105136"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TABELA DE SALÁRIOS - JANEIRO </a:t>
                      </a:r>
                      <a:r>
                        <a:rPr lang="en-US" sz="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 (PREFEITURA</a:t>
                      </a:r>
                      <a:r>
                        <a:rPr lang="en-US" sz="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 SOROCABA)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87" marR="8087" marT="808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513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Jn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Cargo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Classe</a:t>
                      </a:r>
                      <a:endParaRPr lang="en-US" sz="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Padrão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6.00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7.00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8.00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9.00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ASSISTENTE SOCIAL 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TS11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3,186.11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3,281.68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3,377.23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3,472.86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3,568.42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3,663.99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3,759.60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3,855.19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3,950.71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BIBLIOTECARIO II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TS11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3,186.11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3,281.68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3,377.23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3,472.86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3,568.42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3,663.99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3,759.60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3,855.19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3,950.71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BIOLOGO II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TS11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3,186.11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3,281.68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3,377.23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3,472.86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3,568.42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3,663.99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3,759.60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3,855.19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3,950.71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BIOMEDICO 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TS11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3,186.11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3,281.68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3,377.23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3,472.86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3,568.42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3,663.99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3,759.60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3,855.19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3,950.71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CONTADOR II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TS11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3,186.11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3,281.68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3,377.23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3,472.86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3,568.42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3,663.99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3,759.60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3,855.19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3,950.71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ENG. DE TRANSPORTES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TS11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3,186.11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3,281.68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3,377.23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3,472.86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3,568.42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3,663.99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3,759.60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3,855.19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3,950.71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ENGENHEIRO CIVIL 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TS11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3,186.11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3,281.68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3,377.23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3,472.86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3,568.42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3,663.99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3,759.60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3,855.19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3,950.71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FARMACEUTICO II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TS11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3,186.11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3,281.68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3,377.23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3,472.86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3,568.42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3,663.99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3,759.60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3,855.19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3,950.71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GEOLOGO II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TS11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3,186.11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3,281.68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3,377.23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3,472.86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3,568.42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3,663.99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3,759.60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3,855.19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3,950.71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MED.VET.DE ZOONOSES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TS11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3,186.11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3,281.68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3,377.23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3,472.86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3,568.42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3,663.99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3,759.60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3,855.19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3,950.71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MEDICO VETERINARIO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TS11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3,186.11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3,281.68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3,377.23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3,472.86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3,568.42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3,663.99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3,759.60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3,855.19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3,950.71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MUSEOLOGO II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TS11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3,186.11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3,281.68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3,377.23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3,472.86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3,568.42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3,663.99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3,759.60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3,855.19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3,950.71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NUTRICIONISTA II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TS11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3,186.11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3,281.68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3,377.23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3,472.86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3,568.42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3,663.99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3,759.60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3,855.19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3,950.71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PSICOLOGO 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TS11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3,186.11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3,281.68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3,377.23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3,472.86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3,568.42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3,663.99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3,759.60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3,855.19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3,950.71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TEC.RECREACAO E LAZER II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TS11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3,186.11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3,281.68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3,377.23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3,472.86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3,568.42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3,663.99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3,759.60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3,855.19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3,950.71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TECNICO DE ESPORTES II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TS11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3,186.11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3,281.68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3,377.23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3,472.86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3,568.42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3,663.99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3,759.60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3,855.19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3,950.71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TECNOLOGO MECANICO II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TS11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3,186.11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3,281.68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3,377.23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3,472.86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3,568.42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3,663.99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3,759.60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3,855.19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3,950.71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TERAPEUTA OCUPACIONAL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TS11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3,186.11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3,281.68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3,377.23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3,472.86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3,568.42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3,663.99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3,759.60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3,855.19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3,950.71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FONOAUDIOLOGO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TS11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3,186.11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3,281.68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3,377.23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3,472.86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3,568.42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3,663.99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3,759.60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3,855.19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3,950.71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FISIOTERAPEUTA 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TS11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3,186.11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3,281.68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3,377.23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3,472.86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3,568.42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3,663.99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3,759.60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3,855.19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3,950.71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ANALISTA DE O &amp; M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TS13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3,566.93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3,673.82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3,780.84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3,887.87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3,994.90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4,101.91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4,208.89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4,315.89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4,422.93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ANALISTA DE SISTEMAS 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TS13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3,566.93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3,673.82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3,780.84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3,887.87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3,994.90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4,101.91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4,208.89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4,315.89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4,422.93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ASSISTENTE SOCIAL II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TS14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3,690.11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3,800.82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3,911.53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4,022.23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4,132.96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4,243.63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4,354.34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4,465.05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4,575.76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BIOMEDICO II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TS14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3,690.11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3,800.82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3,911.53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4,022.23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4,132.96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4,243.63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4,354.34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4,465.05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4,575.76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CIRURGIAO DENTISTA II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TS14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3,690.11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3,800.82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3,911.53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4,022.23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4,132.96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4,243.63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4,354.34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4,465.05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4,575.76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ENF. DO TRABALHO II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TS14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3,690.11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3,800.82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3,911.53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4,022.23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4,132.96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4,243.63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4,354.34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4,465.05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4,575.76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ENFERMEIRO II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TS14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3,690.11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3,800.82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3,911.53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4,022.23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4,132.96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4,243.63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4,354.34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4,465.05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4,575.76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MEDICO DO TRABALHO II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TS14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3,690.11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3,800.82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3,911.53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4,022.23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4,132.96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4,243.63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4,354.34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4,465.05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4,575.76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MEDICO II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TS14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3,690.11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3,800.82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3,911.53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4,022.23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4,132.96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4,243.63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4,354.34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4,465.05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4,575.76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PSICOLOGO II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TS14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3,690.11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3,800.82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3,911.53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4,022.23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4,132.96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4,243.63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4,354.34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4,465.05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4,575.76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ANALISTA DE SISTEMAS II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TS14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3,690.11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3,800.82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3,911.53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4,022.23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4,132.96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4,243.63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4,354.34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4,465.05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4,575.76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ARQUITETO 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TS15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4,130.00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4,253.90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4,377.80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4,501.70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4,625.60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4,749.50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4,873.40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4,997.30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5,121.20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ENG. SANITARISTA 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TS15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4,130.00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4,253.90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4,377.80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4,501.70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4,625.60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4,749.50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4,873.40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4,997.30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5,121.20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ENG.AGRONOMO 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TS15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4,130.00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4,253.90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4,377.80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4,501.70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4,625.60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4,749.50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4,873.40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4,997.30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5,121.20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ENG.ELETRICISTA 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TS15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4,130.00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4,253.90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4,377.80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4,501.70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4,625.60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4,749.50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4,873.40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4,997.30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5,121.20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ENG.MECANICO 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TS15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4,130.00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4,253.90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4,377.80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4,501.70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4,625.60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4,749.50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4,873.40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4,997.30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5,121.20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ENG.SEG.TRABALHO 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TS15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4,130.00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4,253.90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4,377.80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4,501.70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4,625.60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4,749.50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4,873.40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4,997.30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5,121.20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ENGENHEIRO CIVIL 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TS15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4,130.00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4,253.90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4,377.80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4,501.70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4,625.60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4,749.50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4,873.40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4,997.30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5,121.20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TECNICO DE ESPORTES I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TS15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4,130.00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4,253.90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4,377.80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4,501.70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4,625.60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4,749.50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4,873.40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4,997.30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5,121.20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GUARDA CIVIL MUNIC.2º CLASSE *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GCM01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1,190.74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1,226.42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1,262.15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1,297.87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1,333.59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1,369.29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1,405.05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1,440.73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1,476.45 </a:t>
                      </a:r>
                    </a:p>
                  </a:txBody>
                  <a:tcPr marL="8087" marR="8087" marT="80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6687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425333"/>
              </p:ext>
            </p:extLst>
          </p:nvPr>
        </p:nvGraphicFramePr>
        <p:xfrm>
          <a:off x="577714" y="2911600"/>
          <a:ext cx="8229600" cy="18338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ITEM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META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smtClean="0"/>
                        <a:t>ATUAL</a:t>
                      </a:r>
                      <a:endParaRPr lang="pt-BR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Equiparar rendimento médio dos profissionais</a:t>
                      </a:r>
                      <a:r>
                        <a:rPr lang="pt-BR" baseline="0" dirty="0" smtClean="0"/>
                        <a:t> </a:t>
                      </a:r>
                      <a:r>
                        <a:rPr lang="pt-BR" dirty="0" smtClean="0"/>
                        <a:t>ao dos(as) demais profissionais com escolaridade equivalente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Até 2020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Equiparar</a:t>
                      </a:r>
                    </a:p>
                    <a:p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Conforme tabelas apresentadas</a:t>
                      </a:r>
                      <a:endParaRPr lang="pt-BR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129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Quadro Diagnóstico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9161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13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matrículas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 l="-5370" r="-5370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Dados levantados pelo CME. Fonte: Censo </a:t>
            </a:r>
            <a:r>
              <a:rPr lang="pt-BR" sz="900" dirty="0"/>
              <a:t>Escolar 2008-2014 INEP. Disponível em: </a:t>
            </a:r>
            <a:r>
              <a:rPr lang="pt-BR" sz="900" u="sng" dirty="0">
                <a:hlinkClick r:id="rId3"/>
              </a:rPr>
              <a:t>http://portal.inep.gov.br/basica-censo-escolar-matricula</a:t>
            </a:r>
            <a:r>
              <a:rPr lang="en-US" sz="900" dirty="0"/>
              <a:t> </a:t>
            </a:r>
            <a:endParaRPr lang="pt-BR" sz="900" dirty="0"/>
          </a:p>
        </p:txBody>
      </p:sp>
      <p:sp>
        <p:nvSpPr>
          <p:cNvPr id="11" name="Rectangle 10"/>
          <p:cNvSpPr/>
          <p:nvPr/>
        </p:nvSpPr>
        <p:spPr>
          <a:xfrm>
            <a:off x="7667394" y="4514830"/>
            <a:ext cx="740949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67394" y="4813517"/>
            <a:ext cx="740949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22134" y="1867479"/>
            <a:ext cx="1228027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69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Assegurar, no prazo de 2 (dois) anos, a existência de planos de carreira para os(as) profissionais da educação básica e superior pública de todos os sistemas de ensino e, para o plano de carreira dos(as) profissionais da educação básica pública, tomar como referência o piso salarial nacional profissional, definido em lei federal, nos termos do inciso VIII do art. 206 da Constituição Federal</a:t>
            </a:r>
            <a:endParaRPr lang="pt-B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130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PNE-META 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46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Plano de carreira:</a:t>
            </a:r>
          </a:p>
          <a:p>
            <a:pPr lvl="1"/>
            <a:r>
              <a:rPr lang="pt-BR" dirty="0" smtClean="0"/>
              <a:t>Previsto nas leis </a:t>
            </a:r>
            <a:r>
              <a:rPr lang="pt-BR" dirty="0"/>
              <a:t>nº </a:t>
            </a:r>
            <a:r>
              <a:rPr lang="pt-BR" dirty="0" smtClean="0"/>
              <a:t>3801</a:t>
            </a:r>
            <a:r>
              <a:rPr lang="pt-BR" dirty="0"/>
              <a:t>/91, 8.346/07 e 4.599/94, com redação dada pela Lei nº 8.119/</a:t>
            </a:r>
            <a:r>
              <a:rPr lang="pt-BR" dirty="0" smtClean="0"/>
              <a:t>07</a:t>
            </a:r>
          </a:p>
          <a:p>
            <a:pPr lvl="1"/>
            <a:r>
              <a:rPr lang="pt-BR" dirty="0" smtClean="0"/>
              <a:t>Regulamentada pelo </a:t>
            </a:r>
            <a:r>
              <a:rPr lang="en-US" dirty="0" err="1" smtClean="0"/>
              <a:t>Decreto</a:t>
            </a:r>
            <a:r>
              <a:rPr lang="en-US" dirty="0" smtClean="0"/>
              <a:t> Nº </a:t>
            </a:r>
            <a:r>
              <a:rPr lang="en-US" dirty="0"/>
              <a:t>16.383, </a:t>
            </a:r>
            <a:r>
              <a:rPr lang="en-US" dirty="0" smtClean="0"/>
              <a:t>de 9 de </a:t>
            </a:r>
            <a:r>
              <a:rPr lang="en-US" dirty="0" err="1" smtClean="0"/>
              <a:t>dezembro</a:t>
            </a:r>
            <a:r>
              <a:rPr lang="en-US" dirty="0" smtClean="0"/>
              <a:t> de </a:t>
            </a:r>
            <a:r>
              <a:rPr lang="en-US" dirty="0"/>
              <a:t>2008.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131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Legislação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83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552814" y="1773098"/>
          <a:ext cx="8038372" cy="4629429"/>
        </p:xfrm>
        <a:graphic>
          <a:graphicData uri="http://schemas.openxmlformats.org/drawingml/2006/table">
            <a:tbl>
              <a:tblPr/>
              <a:tblGrid>
                <a:gridCol w="508263"/>
                <a:gridCol w="1313664"/>
                <a:gridCol w="508263"/>
                <a:gridCol w="508263"/>
                <a:gridCol w="508263"/>
                <a:gridCol w="516082"/>
                <a:gridCol w="516082"/>
                <a:gridCol w="516082"/>
                <a:gridCol w="516082"/>
                <a:gridCol w="516082"/>
                <a:gridCol w="516082"/>
                <a:gridCol w="516082"/>
                <a:gridCol w="539541"/>
                <a:gridCol w="539541"/>
              </a:tblGrid>
              <a:tr h="179847"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TABELA DE SALÁRIOS - JANEIRO 2014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041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Jn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Cargo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Classe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Padrão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Reajuste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Padrão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7.00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8.00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9.00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 - N/A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MG01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14.08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5%+5.91%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R$15.65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R$16.45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R$17.26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R$18.14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R$19.04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R$19.98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R$21.03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R$22.07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R$23.15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 - N/B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MG02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14.56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5%+5.91%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R$16.18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R$17.00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R$17.85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R$18.74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R$19.69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R$20.66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R$21.72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R$22.81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R$23.97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 - N/I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MG03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14.93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5%+5.91%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R$16.76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R$17.58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R$18.42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R$19.38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R$20.38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R$21.41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R$22.49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R$23.61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R$24.81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 N/II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MG04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15.50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5%+5.91%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R$17.40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R$18.23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R$19.15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R$20.10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R$21.12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R$22.16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R$23.27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R$24.43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R$25.66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 - N/III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MG05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17.71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5%+5.91%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R$19.87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R$20.86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R$21.91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R$23.03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R$24.16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R$25.38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R$26.65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R$27.98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R$29.37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 - N/IV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MG06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20.27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5%+5.91%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R$22.76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R$23.91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R$25.09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R$26.38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R$27.67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R$29.06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R$30.53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R$32.09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R$33.68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II - N/A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MG07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17.04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R$18.04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R$18.92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R$19.88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R$20.89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R$21.93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R$23.03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R$24.18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R$25.39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R$26.65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II - N/B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MG08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17.62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R$18.66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R$19.59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R$20.58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R$21.61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R$22.68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R$23.81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R$25.02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R$26.28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R$27.60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II - N/I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MG09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18.23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R$19.30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R$20.27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R$21.28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R$22.35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R$23.51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R$24.67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R$25.89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R$27.21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R$28.57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II N/II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MG10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18.87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R$19.98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R$21.00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R$22.05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R$23.15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R$24.31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R$25.52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R$26.80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R$28.16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R$29.59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II - N/III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MG11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21.62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R$22.89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R$24.03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R$25.23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R$26.53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R$27.84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R$29.24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R$30.71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R$32.24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R$33.85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PEB II - N/IV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MG12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24.76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R$26.22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R$27.53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R$28.92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R$30.37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R$31.90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R$33.47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R$35.18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R$36.93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R$38.78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DIRETOR DE ESCOLA N/I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MG13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4,714.71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R$4,993.34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R$5,243.00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R$5,505.14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R$5,780.43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R$6,069.44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R$6,372.94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R$6,691.57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R$7,026.16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R$7,377.45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DIRETOR DE ESCOLA N/II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MG14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4,879.74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R$5,168.13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R$5,426.53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R$5,697.84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R$5,982.72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R$6,281.88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R$6,595.99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R$6,925.78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R$7,272.06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R$7,635.66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DIRETOR DE ESCOLA N/III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MG15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5,587.25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R$5,917.46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R$6,213.35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R$6,524.01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R$6,850.24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R$7,192.75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R$7,552.37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R$7,930.01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R$8,326.52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R$8,742.83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DIRETOR DE ESCOLA N/IV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MG16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6,397.44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R$6,775.53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R$7,114.30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R$7,470.02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R$7,843.52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R$8,235.69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R$8,647.47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R$9,079.86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R$9,533.85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R$10,010.53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VICE-DIRETOR N/I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MG17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3,909.80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R$4,140.86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R$4,347.91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R$4,565.31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R$4,793.57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R$5,033.27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R$5,284.91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R$5,549.17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R$5,826.62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R$6,117.95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VICE-DIRETOR N/II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MG18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4,046.64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R$4,285.80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R$4,500.08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R$4,725.10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R$4,961.34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R$5,209.41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R$5,469.89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R$5,743.39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R$6,030.56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R$6,332.10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VICE-DIRETOR N/III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MG19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4,633.42 </a:t>
                      </a:r>
                    </a:p>
                  </a:txBody>
                  <a:tcPr marL="7819" marR="7819" marT="7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R$4,907.25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R$5,152.59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R$5,410.23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R$5,680.74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R$5,964.79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R$6,263.03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R$6,576.19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R$6,905.02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R$7,250.27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VICE-DIRETOR N/IV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MG20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5,305.27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R$5,618.81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R$5,899.73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R$6,194.73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R$6,504.48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R$6,829.72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R$7,171.19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R$7,529.73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R$7,906.26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R$8,301.55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ORIENTADOR PEDAGÓGICO  N/I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MG21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3,909.80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R$4,140.86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R$4,347.91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R$4,565.31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R$4,793.57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R$5,033.27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R$5,284.91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R$5,549.17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R$5,826.62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R$6,117.95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ORIENTADOR PEDAGÓGICO N/II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MG22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4,046.64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R$4,285.80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R$4,500.08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R$4,725.10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R$4,961.34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R$5,209.41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R$5,469.89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R$5,743.39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R$6,030.56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R$6,332.10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ORIENTADOR PEDAGÓGICON/III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MG23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4,633.42 </a:t>
                      </a:r>
                    </a:p>
                  </a:txBody>
                  <a:tcPr marL="7819" marR="7819" marT="78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R$4,907.25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R$5,152.59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R$5,410.23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R$5,680.74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R$5,964.79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R$6,263.03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R$6,576.19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R$6,905.02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R$7,250.27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ORIENTADOR PEDAGÓGICO N/IV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MG24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5,305.27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R$5,618.81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R$5,899.73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R$6,194.73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R$6,504.48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R$6,829.72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R$7,171.19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R$7,529.73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R$7,906.26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R$8,301.55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SUPERVISOR DE ENSINO N/I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MG25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5,186.02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R$5,492.51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R$5,767.14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R$6,055.53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R$6,358.28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R$6,676.18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R$7,010.01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R$7,360.52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R$7,728.53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R$8,114.97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SUPERVISOR DE ENSINO N/II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MG26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5,367.55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R$5,684.77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R$5,969.00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R$6,267.44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R$6,580.80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R$6,909.86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R$7,255.35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R$7,618.13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R$7,999.03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R$8,399.00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SUPERVISOR DE ENSINO N/III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MG27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6,145.81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R$6,509.03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R$6,834.53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R$7,176.23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R$7,535.06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R$7,911.80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R$8,307.41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R$8,722.76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R$9,158.90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R$9,616.86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0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SUPERVISOR DE ENSINO N/IV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MG28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7,036.98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5.91 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R$7,452.87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R$7,825.52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R$8,216.79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R$8,627.62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R$9,059.02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R$9,511.97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R$9,987.56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R$10,486.94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R$11,011.31</a:t>
                      </a:r>
                    </a:p>
                  </a:txBody>
                  <a:tcPr marL="7819" marR="7819" marT="78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036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19" marR="7819" marT="781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132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Remuneração</a:t>
            </a:r>
            <a:r>
              <a:rPr lang="en-US" dirty="0" smtClean="0"/>
              <a:t> </a:t>
            </a:r>
            <a:r>
              <a:rPr lang="en-US" dirty="0" err="1" smtClean="0"/>
              <a:t>professores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prefeitura</a:t>
            </a:r>
            <a:r>
              <a:rPr lang="en-US" dirty="0" smtClean="0"/>
              <a:t> municipal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9816" r="-9816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133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Piso</a:t>
            </a:r>
            <a:r>
              <a:rPr lang="en-US" dirty="0" smtClean="0"/>
              <a:t> do </a:t>
            </a:r>
            <a:r>
              <a:rPr lang="en-US" dirty="0" err="1" smtClean="0"/>
              <a:t>magistério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05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238" b="238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134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Massa </a:t>
            </a:r>
            <a:r>
              <a:rPr lang="en-US" dirty="0" err="1" smtClean="0"/>
              <a:t>salarial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Prefeitura</a:t>
            </a:r>
            <a:r>
              <a:rPr lang="en-US" dirty="0" smtClean="0"/>
              <a:t> de Sorocaba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92745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1245049"/>
              </p:ext>
            </p:extLst>
          </p:nvPr>
        </p:nvGraphicFramePr>
        <p:xfrm>
          <a:off x="577714" y="2566160"/>
          <a:ext cx="8229600" cy="27482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ITEM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META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smtClean="0"/>
                        <a:t>ATUAL</a:t>
                      </a:r>
                      <a:endParaRPr lang="pt-BR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Assegurar a existência de planos de carreira para os(as) profissionais da educação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Até 2017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Criar plano de carreira</a:t>
                      </a:r>
                    </a:p>
                    <a:p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Plano de carreira municipal instituído</a:t>
                      </a:r>
                      <a:endParaRPr lang="pt-BR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Tomar como referência o piso salarial nacional profissional, definido em lei federal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Até 2017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Criar plano de carreira</a:t>
                      </a:r>
                    </a:p>
                    <a:p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Plano de carreira atende o piso salarial previsto em lei</a:t>
                      </a:r>
                      <a:endParaRPr lang="pt-BR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135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Quadro Diagnóstico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62595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Assegurar condições, no prazo de 2 (dois) anos, para a efetivação da gestão democrática da educação, associada a critérios técnicos de mérito e desempenho e à consulta pública à comunidade escolar, no âmbito das escolas públicas, prevendo recursos e apoio técnico da União para tanto</a:t>
            </a:r>
            <a:endParaRPr lang="pt-B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136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PNE-META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980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3710614"/>
              </p:ext>
            </p:extLst>
          </p:nvPr>
        </p:nvGraphicFramePr>
        <p:xfrm>
          <a:off x="577714" y="3208779"/>
          <a:ext cx="8229600" cy="128523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ITEM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META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smtClean="0"/>
                        <a:t>ATUAL</a:t>
                      </a:r>
                      <a:endParaRPr lang="pt-BR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Efetivar</a:t>
                      </a:r>
                      <a:r>
                        <a:rPr lang="pt-BR" baseline="0" dirty="0" smtClean="0"/>
                        <a:t> </a:t>
                      </a:r>
                      <a:r>
                        <a:rPr lang="pt-BR" dirty="0" smtClean="0"/>
                        <a:t>a gestão democrática da educação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Até 2017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Efetivar</a:t>
                      </a:r>
                    </a:p>
                    <a:p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Existência da Associação de Pais e Mestres</a:t>
                      </a:r>
                      <a:endParaRPr lang="pt-BR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137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Quadro Diagnóstico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9355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Ampliar o investimento público em educação pública de forma a atingir, no mínimo, o patamar de 7% (sete por cento) do Produto Interno Bruto (PIB) do País no 5º (quinto) ano de vigência desta Lei e, no mínimo, o equivalente a 10% (dez por cento) do PIB ao final do decênio</a:t>
            </a:r>
            <a:endParaRPr lang="pt-B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138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PNE-META 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75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139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PIB Sorocaba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t="3398" b="33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6225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14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matrículas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l="-5370" r="-5370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Dados levantados pelo CME. Fonte: Censo </a:t>
            </a:r>
            <a:r>
              <a:rPr lang="pt-BR" sz="900" dirty="0"/>
              <a:t>Escolar 2008-2014 INEP. Disponível em: </a:t>
            </a:r>
            <a:r>
              <a:rPr lang="pt-BR" sz="900" u="sng" dirty="0">
                <a:hlinkClick r:id="rId3"/>
              </a:rPr>
              <a:t>http://portal.inep.gov.br/basica-censo-escolar-matricula</a:t>
            </a:r>
            <a:r>
              <a:rPr lang="en-US" sz="900" dirty="0"/>
              <a:t> </a:t>
            </a:r>
            <a:endParaRPr lang="pt-BR" sz="900" dirty="0"/>
          </a:p>
        </p:txBody>
      </p:sp>
      <p:sp>
        <p:nvSpPr>
          <p:cNvPr id="11" name="Rectangle 10"/>
          <p:cNvSpPr/>
          <p:nvPr/>
        </p:nvSpPr>
        <p:spPr>
          <a:xfrm>
            <a:off x="7667394" y="5592256"/>
            <a:ext cx="740949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22134" y="1867479"/>
            <a:ext cx="1228027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94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57702"/>
              </p:ext>
            </p:extLst>
          </p:nvPr>
        </p:nvGraphicFramePr>
        <p:xfrm>
          <a:off x="577712" y="3208779"/>
          <a:ext cx="7496368" cy="17526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915141"/>
                <a:gridCol w="2581227"/>
              </a:tblGrid>
              <a:tr h="370840">
                <a:tc>
                  <a:txBody>
                    <a:bodyPr/>
                    <a:lstStyle/>
                    <a:p>
                      <a:r>
                        <a:rPr lang="pt-BR" noProof="0" smtClean="0"/>
                        <a:t>ITEM</a:t>
                      </a:r>
                      <a:endParaRPr lang="pt-BR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noProof="0" smtClean="0"/>
                        <a:t>META</a:t>
                      </a:r>
                      <a:endParaRPr lang="pt-BR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noProof="0" smtClean="0"/>
                        <a:t>Dotação Orçamentária do Ensino Municipal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noProof="0" smtClean="0"/>
                        <a:t>(Lei</a:t>
                      </a:r>
                      <a:r>
                        <a:rPr lang="pt-BR" baseline="0" noProof="0" smtClean="0"/>
                        <a:t> Orçamentária Annual 2015)</a:t>
                      </a:r>
                      <a:endParaRPr lang="pt-BR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noProof="0" smtClean="0"/>
                        <a:t> R$ 499,167,350.00 </a:t>
                      </a:r>
                      <a:endParaRPr lang="pt-BR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noProof="0" smtClean="0"/>
                        <a:t>Dotação Orçamentária</a:t>
                      </a:r>
                      <a:r>
                        <a:rPr lang="pt-BR" baseline="0" noProof="0" smtClean="0"/>
                        <a:t> Ensino Estadual</a:t>
                      </a:r>
                      <a:endParaRPr lang="pt-BR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noProof="0" smtClean="0"/>
                        <a:t>-</a:t>
                      </a:r>
                      <a:endParaRPr lang="pt-BR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noProof="0" dirty="0" smtClean="0"/>
                        <a:t>Dotação</a:t>
                      </a:r>
                      <a:r>
                        <a:rPr lang="pt-BR" baseline="0" noProof="0" dirty="0" smtClean="0"/>
                        <a:t> Orçamentária Ensino Federal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noProof="0" dirty="0" smtClean="0"/>
                        <a:t>-</a:t>
                      </a:r>
                      <a:endParaRPr lang="pt-BR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140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Quadro Diagnóstico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1038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15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matrículas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l="-5370" r="-5370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Dados levantados pelo CME. Fonte: Censo </a:t>
            </a:r>
            <a:r>
              <a:rPr lang="pt-BR" sz="900" dirty="0"/>
              <a:t>Escolar 2008-2014 INEP. Disponível em: </a:t>
            </a:r>
            <a:r>
              <a:rPr lang="pt-BR" sz="900" u="sng" dirty="0">
                <a:hlinkClick r:id="rId3"/>
              </a:rPr>
              <a:t>http://portal.inep.gov.br/basica-censo-escolar-matricula</a:t>
            </a:r>
            <a:r>
              <a:rPr lang="en-US" sz="900" dirty="0"/>
              <a:t> </a:t>
            </a:r>
            <a:endParaRPr lang="pt-BR" sz="900" dirty="0"/>
          </a:p>
        </p:txBody>
      </p:sp>
      <p:sp>
        <p:nvSpPr>
          <p:cNvPr id="10" name="Rectangle 9"/>
          <p:cNvSpPr/>
          <p:nvPr/>
        </p:nvSpPr>
        <p:spPr>
          <a:xfrm>
            <a:off x="7667394" y="4240797"/>
            <a:ext cx="740949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67394" y="4667230"/>
            <a:ext cx="740949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22134" y="1867479"/>
            <a:ext cx="1228027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7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16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matrículas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20823" r="-20823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/>
              <a:t>Censo Escolar 2014 INEP. Disponível em: </a:t>
            </a:r>
            <a:r>
              <a:rPr lang="pt-BR" sz="900" u="sng" dirty="0">
                <a:hlinkClick r:id="rId3"/>
              </a:rPr>
              <a:t>http://portal.inep.gov.br/basica-censo-escolar-matricula</a:t>
            </a:r>
            <a:r>
              <a:rPr lang="pt-BR" sz="9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3244274" y="1821299"/>
            <a:ext cx="2655453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57584" y="4364183"/>
            <a:ext cx="1256144" cy="15932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58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 smtClean="0"/>
              <a:t>Creches (0-3 anos):</a:t>
            </a:r>
          </a:p>
          <a:p>
            <a:pPr lvl="1"/>
            <a:r>
              <a:rPr lang="pt-BR" sz="2400" dirty="0" smtClean="0"/>
              <a:t>Vagas públicas: 9.577 alunos (~32% da população)</a:t>
            </a:r>
          </a:p>
          <a:p>
            <a:pPr lvl="1"/>
            <a:r>
              <a:rPr lang="pt-BR" sz="2400" dirty="0" smtClean="0"/>
              <a:t>Vagas privadas: 4.712 alunos (~16% da população)</a:t>
            </a:r>
          </a:p>
          <a:p>
            <a:pPr lvl="1"/>
            <a:r>
              <a:rPr lang="pt-BR" sz="2400" dirty="0" smtClean="0"/>
              <a:t>Total de vagas: 14.289 alunos (~49% da população)</a:t>
            </a:r>
          </a:p>
          <a:p>
            <a:pPr lvl="1"/>
            <a:endParaRPr lang="pt-BR" sz="2400" dirty="0" smtClean="0"/>
          </a:p>
          <a:p>
            <a:r>
              <a:rPr lang="pt-BR" sz="2800" dirty="0" smtClean="0"/>
              <a:t>Pré-escola (4-5 anos):</a:t>
            </a:r>
          </a:p>
          <a:p>
            <a:pPr lvl="1"/>
            <a:r>
              <a:rPr lang="pt-BR" sz="2400" dirty="0" smtClean="0"/>
              <a:t>Vagas públicas: 11.980 alunos (~80% da população)</a:t>
            </a:r>
          </a:p>
          <a:p>
            <a:pPr lvl="1"/>
            <a:r>
              <a:rPr lang="pt-BR" sz="2400" dirty="0" smtClean="0"/>
              <a:t>Vagas privadas: 3.297 alunos (~21% da população)</a:t>
            </a:r>
          </a:p>
          <a:p>
            <a:pPr lvl="1"/>
            <a:r>
              <a:rPr lang="pt-BR" sz="2400" dirty="0" smtClean="0"/>
              <a:t>Total de vagas: 15.277 alunos (~100% da população)</a:t>
            </a:r>
            <a:endParaRPr lang="pt-BR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17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Números</a:t>
            </a:r>
            <a:r>
              <a:rPr lang="en-US" dirty="0" smtClean="0"/>
              <a:t> de Sorocaba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36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18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Indicadores</a:t>
            </a:r>
            <a:r>
              <a:rPr lang="en-US" dirty="0" smtClean="0"/>
              <a:t> MEC</a:t>
            </a:r>
            <a:endParaRPr lang="en-US" dirty="0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1" b="50335"/>
          <a:stretch/>
        </p:blipFill>
        <p:spPr>
          <a:xfrm>
            <a:off x="457200" y="2297553"/>
            <a:ext cx="8229600" cy="35559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59911" y="2433209"/>
            <a:ext cx="2355272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8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19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Indicadores</a:t>
            </a:r>
            <a:r>
              <a:rPr lang="en-US" dirty="0" smtClean="0"/>
              <a:t> MEC</a:t>
            </a:r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/>
          <a:srcRect t="49986" b="-74"/>
          <a:stretch/>
        </p:blipFill>
        <p:spPr>
          <a:xfrm>
            <a:off x="457200" y="2320637"/>
            <a:ext cx="8229600" cy="35906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9911" y="2433209"/>
            <a:ext cx="2355272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2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5115" b="15115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2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METAS 01,02,03,04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592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9917401"/>
              </p:ext>
            </p:extLst>
          </p:nvPr>
        </p:nvGraphicFramePr>
        <p:xfrm>
          <a:off x="577714" y="2827655"/>
          <a:ext cx="8229600" cy="302259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noProof="0" smtClean="0"/>
                        <a:t>ITEM</a:t>
                      </a:r>
                      <a:endParaRPr lang="pt-BR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META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smtClean="0"/>
                        <a:t>ATUAL</a:t>
                      </a:r>
                      <a:endParaRPr lang="pt-BR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Universalizar a educação infantil na pré-escola para as crianças de 4 a 5 anos 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100% até 2016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Indicador MEC: 86%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Dados</a:t>
                      </a:r>
                      <a:r>
                        <a:rPr lang="pt-BR" baseline="0" noProof="0" dirty="0" smtClean="0"/>
                        <a:t> INEP/IBGE (</a:t>
                      </a:r>
                      <a:r>
                        <a:rPr lang="pt-BR" noProof="0" dirty="0" err="1" smtClean="0"/>
                        <a:t>pública+privada</a:t>
                      </a:r>
                      <a:r>
                        <a:rPr lang="pt-BR" noProof="0" dirty="0" smtClean="0"/>
                        <a:t>): 100%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Dados </a:t>
                      </a:r>
                      <a:r>
                        <a:rPr lang="pt-BR" baseline="0" noProof="0" dirty="0" smtClean="0"/>
                        <a:t>INEP/IBGE (</a:t>
                      </a:r>
                      <a:r>
                        <a:rPr lang="pt-BR" noProof="0" dirty="0" smtClean="0"/>
                        <a:t>pública): 80%</a:t>
                      </a:r>
                      <a:endParaRPr lang="pt-BR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Ampliar a oferta de educação infantil em creches para crianças de até 3 anos 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50% em 2025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Indicador</a:t>
                      </a:r>
                      <a:r>
                        <a:rPr lang="pt-BR" baseline="0" noProof="0" dirty="0" smtClean="0"/>
                        <a:t> </a:t>
                      </a:r>
                      <a:r>
                        <a:rPr lang="pt-BR" noProof="0" dirty="0" smtClean="0"/>
                        <a:t>MEC: 30,9%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Dados INEP: 32%</a:t>
                      </a:r>
                    </a:p>
                    <a:p>
                      <a:endParaRPr lang="pt-BR" noProof="0" dirty="0" smtClean="0"/>
                    </a:p>
                    <a:p>
                      <a:endParaRPr lang="pt-BR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20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Quadro Diagnóstico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610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PNE-META 02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Universalizar o ensino fundamental de 9 (nove) anos para toda a população de 6 (seis) a 14 (quatorze) anos e garantir que pelo menos 95% (noventa e cinco por cento) dos alunos concluam essa etapa na idade recomendada, até o último ano de vigência deste PNE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21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1021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</a:t>
            </a:r>
            <a:r>
              <a:rPr lang="pt-BR" dirty="0" smtClean="0"/>
              <a:t>ENSO 2010</a:t>
            </a:r>
            <a:r>
              <a:rPr lang="pt-BR" dirty="0"/>
              <a:t>: </a:t>
            </a:r>
            <a:r>
              <a:rPr lang="pt-BR" dirty="0" smtClean="0"/>
              <a:t>586.625 habitantes</a:t>
            </a:r>
            <a:endParaRPr lang="pt-BR" dirty="0"/>
          </a:p>
          <a:p>
            <a:r>
              <a:rPr lang="pt-BR" dirty="0" smtClean="0"/>
              <a:t>2014 (estimada): 637.187 habitantes (</a:t>
            </a:r>
            <a:r>
              <a:rPr lang="pt-BR" sz="28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pt-BR" dirty="0" smtClean="0"/>
              <a:t>8,6%)</a:t>
            </a:r>
          </a:p>
          <a:p>
            <a:pPr marL="411480" lvl="1" indent="0">
              <a:buNone/>
            </a:pPr>
            <a:r>
              <a:rPr lang="pt-BR" sz="1200" dirty="0" smtClean="0"/>
              <a:t>Fonte</a:t>
            </a:r>
            <a:r>
              <a:rPr lang="pt-BR" sz="1200" dirty="0"/>
              <a:t>: IBGE. </a:t>
            </a:r>
            <a:r>
              <a:rPr lang="pt-BR" sz="1200" dirty="0" smtClean="0"/>
              <a:t>Disponível </a:t>
            </a:r>
            <a:r>
              <a:rPr lang="pt-BR" sz="1200" dirty="0"/>
              <a:t>em: </a:t>
            </a:r>
            <a:r>
              <a:rPr lang="pt-BR" sz="1200" u="sng" dirty="0">
                <a:hlinkClick r:id="rId2"/>
              </a:rPr>
              <a:t>http://www.cidades.ibge.gov.br/</a:t>
            </a:r>
            <a:r>
              <a:rPr lang="pt-BR" sz="1200" dirty="0"/>
              <a:t> </a:t>
            </a:r>
            <a:endParaRPr lang="en-US" sz="1200" dirty="0"/>
          </a:p>
          <a:p>
            <a:pPr marL="118872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22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População</a:t>
            </a:r>
            <a:r>
              <a:rPr lang="en-US" dirty="0" smtClean="0"/>
              <a:t> da </a:t>
            </a:r>
            <a:r>
              <a:rPr lang="en-US" dirty="0" err="1" smtClean="0"/>
              <a:t>cidade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700" y="3128403"/>
            <a:ext cx="3586425" cy="3217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5303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 algn="ctr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r>
              <a:rPr lang="pt-BR" sz="1200" dirty="0" smtClean="0"/>
              <a:t>Fonte</a:t>
            </a:r>
            <a:r>
              <a:rPr lang="pt-BR" sz="1200" dirty="0"/>
              <a:t>: IBGE. Disponível em: </a:t>
            </a:r>
            <a:r>
              <a:rPr lang="pt-BR" sz="1200" u="sng" dirty="0">
                <a:hlinkClick r:id="rId2"/>
              </a:rPr>
              <a:t>http://www.cidades.ibge.gov.br/</a:t>
            </a:r>
            <a:r>
              <a:rPr lang="pt-BR" sz="1200" dirty="0"/>
              <a:t> </a:t>
            </a:r>
            <a:endParaRPr lang="en-US" sz="12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23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Faixas etárias população</a:t>
            </a:r>
            <a:endParaRPr lang="pt-BR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05" y="1775192"/>
            <a:ext cx="6999019" cy="43189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746998" y="4022370"/>
            <a:ext cx="740949" cy="41309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12775" y="3558835"/>
            <a:ext cx="12150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</a:rPr>
              <a:t>ENSINO</a:t>
            </a:r>
          </a:p>
          <a:p>
            <a:pPr algn="ctr"/>
            <a:r>
              <a:rPr lang="en-US" sz="1100" b="1" dirty="0" smtClean="0">
                <a:solidFill>
                  <a:srgbClr val="FF0000"/>
                </a:solidFill>
              </a:rPr>
              <a:t>FUNDAMENTAL</a:t>
            </a:r>
            <a:endParaRPr lang="en-US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66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7206" r="-7206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24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escolas</a:t>
            </a:r>
            <a:r>
              <a:rPr lang="en-US" dirty="0" smtClean="0"/>
              <a:t> </a:t>
            </a:r>
            <a:r>
              <a:rPr lang="en-US" dirty="0" err="1" smtClean="0"/>
              <a:t>públicas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Dados levantados pelo CME. </a:t>
            </a:r>
            <a:r>
              <a:rPr lang="pt-BR" sz="900" dirty="0"/>
              <a:t>Fonte: Indicadores demográficos e educacionais do MEC. Disponível em: </a:t>
            </a:r>
            <a:r>
              <a:rPr lang="pt-BR" sz="900" u="sng" dirty="0">
                <a:hlinkClick r:id="rId3"/>
              </a:rPr>
              <a:t>http://ide.mec.gov.br/2014/municipios/relatorio/coibge/3552205</a:t>
            </a:r>
            <a:r>
              <a:rPr lang="pt-BR" sz="900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7454177" y="4477748"/>
            <a:ext cx="740949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06944" y="1900493"/>
            <a:ext cx="1691542" cy="30633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29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7480" r="-7480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25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Número</a:t>
            </a:r>
            <a:r>
              <a:rPr lang="en-US" dirty="0"/>
              <a:t> de </a:t>
            </a:r>
            <a:r>
              <a:rPr lang="en-US" dirty="0" err="1"/>
              <a:t>escolas</a:t>
            </a:r>
            <a:r>
              <a:rPr lang="en-US" dirty="0"/>
              <a:t> </a:t>
            </a:r>
            <a:r>
              <a:rPr lang="en-US" dirty="0" err="1"/>
              <a:t>públicas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Dados levantados pelo CME. </a:t>
            </a:r>
            <a:r>
              <a:rPr lang="pt-BR" sz="900" dirty="0"/>
              <a:t>Fonte: Indicadores demográficos e educacionais do MEC. Disponível em: </a:t>
            </a:r>
            <a:r>
              <a:rPr lang="pt-BR" sz="900" u="sng" dirty="0">
                <a:hlinkClick r:id="rId3"/>
              </a:rPr>
              <a:t>http://ide.mec.gov.br/2014/municipios/relatorio/coibge/3552205</a:t>
            </a:r>
            <a:r>
              <a:rPr lang="pt-BR" sz="900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7213149" y="2846104"/>
            <a:ext cx="740949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06944" y="1900493"/>
            <a:ext cx="1691542" cy="30633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3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6841" r="-6841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26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escolas</a:t>
            </a:r>
            <a:r>
              <a:rPr lang="en-US" dirty="0" smtClean="0"/>
              <a:t> </a:t>
            </a:r>
            <a:r>
              <a:rPr lang="en-US" dirty="0" err="1" smtClean="0"/>
              <a:t>públicas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Dados levantados pelo CME. </a:t>
            </a:r>
            <a:r>
              <a:rPr lang="pt-BR" sz="900" dirty="0"/>
              <a:t>Fonte: Indicadores demográficos e educacionais do MEC. Disponível em: </a:t>
            </a:r>
            <a:r>
              <a:rPr lang="pt-BR" sz="900" u="sng" dirty="0">
                <a:hlinkClick r:id="rId3"/>
              </a:rPr>
              <a:t>http://ide.mec.gov.br/2014/municipios/relatorio/coibge/3552205</a:t>
            </a:r>
            <a:r>
              <a:rPr lang="pt-BR" sz="9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7463447" y="3393076"/>
            <a:ext cx="740949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46581" y="1900493"/>
            <a:ext cx="2428821" cy="30633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51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27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Escolas</a:t>
            </a:r>
            <a:r>
              <a:rPr lang="en-US" dirty="0" smtClean="0"/>
              <a:t> </a:t>
            </a:r>
            <a:r>
              <a:rPr lang="en-US" dirty="0" err="1" smtClean="0"/>
              <a:t>públicas</a:t>
            </a:r>
            <a:r>
              <a:rPr lang="en-US" dirty="0" smtClean="0"/>
              <a:t> x </a:t>
            </a:r>
            <a:r>
              <a:rPr lang="en-US" dirty="0" err="1" smtClean="0"/>
              <a:t>privadas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-978" b="-978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Dados levantados pelo CME. </a:t>
            </a:r>
            <a:r>
              <a:rPr lang="pt-BR" sz="900" dirty="0"/>
              <a:t>Fonte: Indicadores demográficos e educacionais do MEC. Disponível em: </a:t>
            </a:r>
            <a:r>
              <a:rPr lang="pt-BR" sz="900" u="sng" dirty="0">
                <a:hlinkClick r:id="rId3"/>
              </a:rPr>
              <a:t>http://ide.mec.gov.br/2014/municipios/relatorio/coibge/3552205</a:t>
            </a:r>
            <a:r>
              <a:rPr lang="pt-BR" sz="9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3094183" y="1900493"/>
            <a:ext cx="2944090" cy="30633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84583" y="3276711"/>
            <a:ext cx="1209962" cy="279619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1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28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matrículas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 l="-5370" r="-5370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Dados levantados pelo CME. Fonte: Censo </a:t>
            </a:r>
            <a:r>
              <a:rPr lang="pt-BR" sz="900" dirty="0"/>
              <a:t>Escolar 2008-2014 INEP. Disponível em: </a:t>
            </a:r>
            <a:r>
              <a:rPr lang="pt-BR" sz="900" u="sng" dirty="0">
                <a:hlinkClick r:id="rId3"/>
              </a:rPr>
              <a:t>http://portal.inep.gov.br/basica-censo-escolar-matricula</a:t>
            </a:r>
            <a:r>
              <a:rPr lang="en-US" sz="900" dirty="0"/>
              <a:t> </a:t>
            </a:r>
            <a:endParaRPr lang="pt-BR" sz="900" dirty="0"/>
          </a:p>
        </p:txBody>
      </p:sp>
      <p:sp>
        <p:nvSpPr>
          <p:cNvPr id="12" name="Rectangle 11"/>
          <p:cNvSpPr/>
          <p:nvPr/>
        </p:nvSpPr>
        <p:spPr>
          <a:xfrm>
            <a:off x="7667394" y="5402335"/>
            <a:ext cx="740949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22134" y="1867479"/>
            <a:ext cx="1228027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57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29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matrículas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l="-5370" r="-5370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Dados levantados pelo CME. Fonte: Censo </a:t>
            </a:r>
            <a:r>
              <a:rPr lang="pt-BR" sz="900" dirty="0"/>
              <a:t>Escolar 2008-2014 INEP. Disponível em: </a:t>
            </a:r>
            <a:r>
              <a:rPr lang="pt-BR" sz="900" u="sng" dirty="0">
                <a:hlinkClick r:id="rId3"/>
              </a:rPr>
              <a:t>http://portal.inep.gov.br/basica-censo-escolar-matricula</a:t>
            </a:r>
            <a:r>
              <a:rPr lang="en-US" sz="900" dirty="0"/>
              <a:t> </a:t>
            </a:r>
            <a:endParaRPr lang="pt-BR" sz="900" dirty="0"/>
          </a:p>
        </p:txBody>
      </p:sp>
      <p:sp>
        <p:nvSpPr>
          <p:cNvPr id="11" name="Rectangle 10"/>
          <p:cNvSpPr/>
          <p:nvPr/>
        </p:nvSpPr>
        <p:spPr>
          <a:xfrm>
            <a:off x="7667394" y="3629529"/>
            <a:ext cx="740949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22134" y="1867479"/>
            <a:ext cx="1228027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97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2161" b="2161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3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METAS 05, 06, 07,08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37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30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matrículas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l="-5370" r="-5370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Dados levantados pelo CME. Fonte: Censo </a:t>
            </a:r>
            <a:r>
              <a:rPr lang="pt-BR" sz="900" dirty="0"/>
              <a:t>Escolar 2008-2014 INEP. Disponível em: </a:t>
            </a:r>
            <a:r>
              <a:rPr lang="pt-BR" sz="900" u="sng" dirty="0">
                <a:hlinkClick r:id="rId3"/>
              </a:rPr>
              <a:t>http://portal.inep.gov.br/basica-censo-escolar-matricula</a:t>
            </a:r>
            <a:r>
              <a:rPr lang="en-US" sz="900" dirty="0"/>
              <a:t> </a:t>
            </a:r>
            <a:endParaRPr lang="pt-BR" sz="900" dirty="0"/>
          </a:p>
        </p:txBody>
      </p:sp>
      <p:sp>
        <p:nvSpPr>
          <p:cNvPr id="10" name="Rectangle 9"/>
          <p:cNvSpPr/>
          <p:nvPr/>
        </p:nvSpPr>
        <p:spPr>
          <a:xfrm>
            <a:off x="7667394" y="3709727"/>
            <a:ext cx="740949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22134" y="1867479"/>
            <a:ext cx="1228027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70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31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matrículas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20823" r="-20823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/>
              <a:t>Censo Escolar 2014 INEP. Disponível em: </a:t>
            </a:r>
            <a:r>
              <a:rPr lang="pt-BR" sz="900" u="sng" dirty="0">
                <a:hlinkClick r:id="rId3"/>
              </a:rPr>
              <a:t>http://portal.inep.gov.br/basica-censo-escolar-matricula</a:t>
            </a:r>
            <a:r>
              <a:rPr lang="pt-BR" sz="9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3588458" y="2484548"/>
            <a:ext cx="1259913" cy="36155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2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 smtClean="0"/>
              <a:t>Ensino fundamental(6-14 anos):</a:t>
            </a:r>
          </a:p>
          <a:p>
            <a:pPr lvl="1"/>
            <a:r>
              <a:rPr lang="pt-BR" sz="2400" dirty="0" smtClean="0"/>
              <a:t>Vagas públicas: 65.957 alunos (~83% da população)</a:t>
            </a:r>
          </a:p>
          <a:p>
            <a:pPr lvl="1"/>
            <a:r>
              <a:rPr lang="pt-BR" sz="2400" dirty="0" smtClean="0"/>
              <a:t>Vagas privadas: 14.714 alunos (~18% da população)</a:t>
            </a:r>
          </a:p>
          <a:p>
            <a:pPr lvl="1"/>
            <a:r>
              <a:rPr lang="pt-BR" sz="2400" dirty="0" smtClean="0"/>
              <a:t>Total de vagas: 80.671 alunos (100% da população)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32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Situação</a:t>
            </a:r>
            <a:r>
              <a:rPr lang="en-US" dirty="0" smtClean="0"/>
              <a:t> de Sorocaba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011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33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Indicadores</a:t>
            </a:r>
            <a:r>
              <a:rPr lang="en-US" dirty="0" smtClean="0"/>
              <a:t> MEC</a:t>
            </a:r>
            <a:endParaRPr lang="en-US" dirty="0"/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 rotWithShape="1">
          <a:blip r:embed="rId2"/>
          <a:srcRect t="-12634" b="50171"/>
          <a:stretch/>
        </p:blipFill>
        <p:spPr>
          <a:xfrm>
            <a:off x="457200" y="1581728"/>
            <a:ext cx="8229600" cy="44796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59910" y="2632364"/>
            <a:ext cx="2401454" cy="27709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27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34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Indicadores</a:t>
            </a:r>
            <a:r>
              <a:rPr lang="en-US" dirty="0"/>
              <a:t> MEC</a:t>
            </a: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2"/>
          <a:srcRect t="50150" b="426"/>
          <a:stretch/>
        </p:blipFill>
        <p:spPr>
          <a:xfrm>
            <a:off x="457200" y="2447638"/>
            <a:ext cx="8229600" cy="35444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32914" y="2609274"/>
            <a:ext cx="3936995" cy="27709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86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9466510"/>
              </p:ext>
            </p:extLst>
          </p:nvPr>
        </p:nvGraphicFramePr>
        <p:xfrm>
          <a:off x="577714" y="2827655"/>
          <a:ext cx="8229600" cy="27482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noProof="0" smtClean="0"/>
                        <a:t>ITEM</a:t>
                      </a:r>
                      <a:endParaRPr lang="pt-BR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META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smtClean="0"/>
                        <a:t>ATUAL</a:t>
                      </a:r>
                      <a:endParaRPr lang="pt-BR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Universalizar o ensino fundamental para toda a população de 6 a 14 anos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100% até 2025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Dados INEP (público): ~83%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dirty="0" smtClean="0"/>
                        <a:t>Dados INEP (</a:t>
                      </a:r>
                      <a:r>
                        <a:rPr lang="pt-BR" dirty="0" err="1" smtClean="0"/>
                        <a:t>público+privado</a:t>
                      </a:r>
                      <a:r>
                        <a:rPr lang="pt-BR" dirty="0" smtClean="0"/>
                        <a:t>): ~100%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Indicador MEC: 98,1%</a:t>
                      </a:r>
                      <a:endParaRPr lang="pt-BR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Garantir que alunos concluam essa etapa na idade recomendada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95% em 2025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Indicador MEC: 78,8%</a:t>
                      </a:r>
                    </a:p>
                    <a:p>
                      <a:endParaRPr lang="pt-BR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35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Quadro Diagnóstico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281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PNE-META 03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mtClean="0"/>
              <a:t>Universalizar, até 2016, o atendimento escolar para toda a população de 15 (quinze) a 17 (dezessete) anos e elevar, até o final do período de vigência deste PNE, a taxa líquida de matrículas no ensino médio para 85% (oitenta e cinco por cento)</a:t>
            </a: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36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8619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</a:t>
            </a:r>
            <a:r>
              <a:rPr lang="pt-BR" dirty="0" smtClean="0"/>
              <a:t>ENSO 2010</a:t>
            </a:r>
            <a:r>
              <a:rPr lang="pt-BR" dirty="0"/>
              <a:t>: </a:t>
            </a:r>
            <a:r>
              <a:rPr lang="pt-BR" dirty="0" smtClean="0"/>
              <a:t>586.625 habitantes</a:t>
            </a:r>
            <a:endParaRPr lang="pt-BR" dirty="0"/>
          </a:p>
          <a:p>
            <a:r>
              <a:rPr lang="pt-BR" dirty="0" smtClean="0"/>
              <a:t>2014 (estimada): 637.187 habitantes (</a:t>
            </a:r>
            <a:r>
              <a:rPr lang="pt-BR" sz="28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pt-BR" dirty="0" smtClean="0"/>
              <a:t>8,6%)</a:t>
            </a:r>
          </a:p>
          <a:p>
            <a:pPr marL="411480" lvl="1" indent="0">
              <a:buNone/>
            </a:pPr>
            <a:r>
              <a:rPr lang="pt-BR" sz="1200" dirty="0" smtClean="0"/>
              <a:t>Fonte</a:t>
            </a:r>
            <a:r>
              <a:rPr lang="pt-BR" sz="1200" dirty="0"/>
              <a:t>: IBGE. </a:t>
            </a:r>
            <a:r>
              <a:rPr lang="pt-BR" sz="1200" dirty="0" smtClean="0"/>
              <a:t>Disponível </a:t>
            </a:r>
            <a:r>
              <a:rPr lang="pt-BR" sz="1200" dirty="0"/>
              <a:t>em: </a:t>
            </a:r>
            <a:r>
              <a:rPr lang="pt-BR" sz="1200" u="sng" dirty="0">
                <a:hlinkClick r:id="rId2"/>
              </a:rPr>
              <a:t>http://www.cidades.ibge.gov.br/</a:t>
            </a:r>
            <a:r>
              <a:rPr lang="pt-BR" sz="1200" dirty="0"/>
              <a:t> </a:t>
            </a:r>
            <a:endParaRPr lang="en-US" sz="1200" dirty="0"/>
          </a:p>
          <a:p>
            <a:pPr marL="118872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37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População</a:t>
            </a:r>
            <a:r>
              <a:rPr lang="en-US" dirty="0" smtClean="0"/>
              <a:t> da </a:t>
            </a:r>
            <a:r>
              <a:rPr lang="en-US" dirty="0" err="1" smtClean="0"/>
              <a:t>cidade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700" y="3128403"/>
            <a:ext cx="3586425" cy="3217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7841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 algn="ctr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r>
              <a:rPr lang="pt-BR" sz="1200" dirty="0" smtClean="0"/>
              <a:t>Fonte</a:t>
            </a:r>
            <a:r>
              <a:rPr lang="pt-BR" sz="1200" dirty="0"/>
              <a:t>: IBGE. Disponível em: </a:t>
            </a:r>
            <a:r>
              <a:rPr lang="pt-BR" sz="1200" u="sng" dirty="0">
                <a:hlinkClick r:id="rId2"/>
              </a:rPr>
              <a:t>http://www.cidades.ibge.gov.br/</a:t>
            </a:r>
            <a:r>
              <a:rPr lang="pt-BR" sz="1200" dirty="0"/>
              <a:t> </a:t>
            </a:r>
            <a:endParaRPr lang="en-US" sz="12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38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Faixas etárias população</a:t>
            </a:r>
            <a:endParaRPr lang="pt-BR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05" y="1775192"/>
            <a:ext cx="6999019" cy="43189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553515" y="4452143"/>
            <a:ext cx="740949" cy="41309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19292" y="3988608"/>
            <a:ext cx="12150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</a:rPr>
              <a:t>ENSINO</a:t>
            </a:r>
          </a:p>
          <a:p>
            <a:pPr algn="ctr"/>
            <a:r>
              <a:rPr lang="en-US" sz="1100" b="1" dirty="0" smtClean="0">
                <a:solidFill>
                  <a:srgbClr val="FF0000"/>
                </a:solidFill>
              </a:rPr>
              <a:t>MÉDIO</a:t>
            </a:r>
            <a:endParaRPr lang="en-US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318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7206" r="-7206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39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escolas</a:t>
            </a:r>
            <a:r>
              <a:rPr lang="en-US" dirty="0" smtClean="0"/>
              <a:t> </a:t>
            </a:r>
            <a:r>
              <a:rPr lang="en-US" dirty="0" err="1" smtClean="0"/>
              <a:t>públicas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Dados levantados pelo CME. </a:t>
            </a:r>
            <a:r>
              <a:rPr lang="pt-BR" sz="900" dirty="0"/>
              <a:t>Fonte: Indicadores demográficos e educacionais do MEC. Disponível em: </a:t>
            </a:r>
            <a:r>
              <a:rPr lang="pt-BR" sz="900" u="sng" dirty="0">
                <a:hlinkClick r:id="rId3"/>
              </a:rPr>
              <a:t>http://ide.mec.gov.br/2014/municipios/relatorio/coibge/3552205</a:t>
            </a:r>
            <a:r>
              <a:rPr lang="pt-BR" sz="900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7454177" y="5441901"/>
            <a:ext cx="740949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06944" y="1900493"/>
            <a:ext cx="1691542" cy="30633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20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2589" r="2589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4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METAS 09, 10, 17, 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570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7480" r="-7480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40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Número</a:t>
            </a:r>
            <a:r>
              <a:rPr lang="en-US" dirty="0"/>
              <a:t> de </a:t>
            </a:r>
            <a:r>
              <a:rPr lang="en-US" dirty="0" err="1"/>
              <a:t>escolas</a:t>
            </a:r>
            <a:r>
              <a:rPr lang="en-US" dirty="0"/>
              <a:t> </a:t>
            </a:r>
            <a:r>
              <a:rPr lang="en-US" dirty="0" err="1"/>
              <a:t>públicas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Dados levantados pelo CME. </a:t>
            </a:r>
            <a:r>
              <a:rPr lang="pt-BR" sz="900" dirty="0"/>
              <a:t>Fonte: Indicadores demográficos e educacionais do MEC. Disponível em: </a:t>
            </a:r>
            <a:r>
              <a:rPr lang="pt-BR" sz="900" u="sng" dirty="0">
                <a:hlinkClick r:id="rId3"/>
              </a:rPr>
              <a:t>http://ide.mec.gov.br/2014/municipios/relatorio/coibge/3552205</a:t>
            </a:r>
            <a:r>
              <a:rPr lang="pt-BR" sz="900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7213149" y="3754633"/>
            <a:ext cx="740949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06944" y="1900493"/>
            <a:ext cx="1691542" cy="30633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62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6841" r="-6841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41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escolas</a:t>
            </a:r>
            <a:r>
              <a:rPr lang="en-US" dirty="0" smtClean="0"/>
              <a:t> </a:t>
            </a:r>
            <a:r>
              <a:rPr lang="en-US" dirty="0" err="1" smtClean="0"/>
              <a:t>públicas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Dados levantados pelo CME. </a:t>
            </a:r>
            <a:r>
              <a:rPr lang="pt-BR" sz="900" dirty="0"/>
              <a:t>Fonte: Indicadores demográficos e educacionais do MEC. Disponível em: </a:t>
            </a:r>
            <a:r>
              <a:rPr lang="pt-BR" sz="900" u="sng" dirty="0">
                <a:hlinkClick r:id="rId3"/>
              </a:rPr>
              <a:t>http://ide.mec.gov.br/2014/municipios/relatorio/coibge/3552205</a:t>
            </a:r>
            <a:r>
              <a:rPr lang="pt-BR" sz="9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7463447" y="4533372"/>
            <a:ext cx="740949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46581" y="1900493"/>
            <a:ext cx="2428821" cy="30633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0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42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Escolas</a:t>
            </a:r>
            <a:r>
              <a:rPr lang="en-US" dirty="0" smtClean="0"/>
              <a:t> </a:t>
            </a:r>
            <a:r>
              <a:rPr lang="en-US" dirty="0" err="1" smtClean="0"/>
              <a:t>públicas</a:t>
            </a:r>
            <a:r>
              <a:rPr lang="en-US" dirty="0" smtClean="0"/>
              <a:t> x </a:t>
            </a:r>
            <a:r>
              <a:rPr lang="en-US" dirty="0" err="1" smtClean="0"/>
              <a:t>privadas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-978" b="-978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Dados levantados pelo CME. </a:t>
            </a:r>
            <a:r>
              <a:rPr lang="pt-BR" sz="900" dirty="0"/>
              <a:t>Fonte: Indicadores demográficos e educacionais do MEC. Disponível em: </a:t>
            </a:r>
            <a:r>
              <a:rPr lang="pt-BR" sz="900" u="sng" dirty="0">
                <a:hlinkClick r:id="rId3"/>
              </a:rPr>
              <a:t>http://ide.mec.gov.br/2014/municipios/relatorio/coibge/3552205</a:t>
            </a:r>
            <a:r>
              <a:rPr lang="pt-BR" sz="9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3117273" y="1900493"/>
            <a:ext cx="2909454" cy="30633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08400" y="4338893"/>
            <a:ext cx="1198418" cy="153774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63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43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matrículas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 l="-5370" r="-5370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Dados levantados pelo CME. Fonte: Censo </a:t>
            </a:r>
            <a:r>
              <a:rPr lang="pt-BR" sz="900" dirty="0"/>
              <a:t>Escolar 2008-2014 INEP. Disponível em: </a:t>
            </a:r>
            <a:r>
              <a:rPr lang="pt-BR" sz="900" u="sng" dirty="0">
                <a:hlinkClick r:id="rId3"/>
              </a:rPr>
              <a:t>http://portal.inep.gov.br/basica-censo-escolar-matricula</a:t>
            </a:r>
            <a:r>
              <a:rPr lang="en-US" sz="900" dirty="0"/>
              <a:t> </a:t>
            </a:r>
            <a:endParaRPr lang="pt-BR" sz="900" dirty="0"/>
          </a:p>
        </p:txBody>
      </p:sp>
      <p:sp>
        <p:nvSpPr>
          <p:cNvPr id="12" name="Rectangle 11"/>
          <p:cNvSpPr/>
          <p:nvPr/>
        </p:nvSpPr>
        <p:spPr>
          <a:xfrm>
            <a:off x="7667394" y="5508820"/>
            <a:ext cx="740949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22134" y="1867479"/>
            <a:ext cx="1228027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60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44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matrículas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l="-5370" r="-5370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Dados levantados pelo CME. Fonte: Censo </a:t>
            </a:r>
            <a:r>
              <a:rPr lang="pt-BR" sz="900" dirty="0"/>
              <a:t>Escolar 2008-2014 INEP. Disponível em: </a:t>
            </a:r>
            <a:r>
              <a:rPr lang="pt-BR" sz="900" u="sng" dirty="0">
                <a:hlinkClick r:id="rId3"/>
              </a:rPr>
              <a:t>http://portal.inep.gov.br/basica-censo-escolar-matricula</a:t>
            </a:r>
            <a:r>
              <a:rPr lang="en-US" sz="900" dirty="0"/>
              <a:t> </a:t>
            </a:r>
            <a:endParaRPr lang="pt-BR" sz="900" dirty="0"/>
          </a:p>
        </p:txBody>
      </p:sp>
      <p:sp>
        <p:nvSpPr>
          <p:cNvPr id="11" name="Rectangle 10"/>
          <p:cNvSpPr/>
          <p:nvPr/>
        </p:nvSpPr>
        <p:spPr>
          <a:xfrm>
            <a:off x="7667394" y="4062591"/>
            <a:ext cx="740949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22134" y="1867479"/>
            <a:ext cx="1228027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67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45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matrículas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l="-5370" r="-5370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Dados levantados pelo CME. Fonte: Censo </a:t>
            </a:r>
            <a:r>
              <a:rPr lang="pt-BR" sz="900" dirty="0"/>
              <a:t>Escolar 2008-2014 INEP. Disponível em: </a:t>
            </a:r>
            <a:r>
              <a:rPr lang="pt-BR" sz="900" u="sng" dirty="0">
                <a:hlinkClick r:id="rId3"/>
              </a:rPr>
              <a:t>http://portal.inep.gov.br/basica-censo-escolar-matricula</a:t>
            </a:r>
            <a:r>
              <a:rPr lang="en-US" sz="900" dirty="0"/>
              <a:t> </a:t>
            </a:r>
            <a:endParaRPr lang="pt-BR" sz="900" dirty="0"/>
          </a:p>
        </p:txBody>
      </p:sp>
      <p:sp>
        <p:nvSpPr>
          <p:cNvPr id="10" name="Rectangle 9"/>
          <p:cNvSpPr/>
          <p:nvPr/>
        </p:nvSpPr>
        <p:spPr>
          <a:xfrm>
            <a:off x="7667394" y="4222255"/>
            <a:ext cx="740949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22134" y="1867479"/>
            <a:ext cx="1228027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0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46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matrículas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20823" r="-20823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/>
              <a:t>Censo Escolar 2014 INEP. Disponível em: </a:t>
            </a:r>
            <a:r>
              <a:rPr lang="pt-BR" sz="900" u="sng" dirty="0">
                <a:hlinkClick r:id="rId3"/>
              </a:rPr>
              <a:t>http://portal.inep.gov.br/basica-censo-escolar-matricula</a:t>
            </a:r>
            <a:r>
              <a:rPr lang="pt-BR" sz="9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48371" y="2484548"/>
            <a:ext cx="629956" cy="36155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79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 smtClean="0"/>
              <a:t>Ensino fundamental(6-14 anos):</a:t>
            </a:r>
          </a:p>
          <a:p>
            <a:pPr lvl="1"/>
            <a:r>
              <a:rPr lang="pt-BR" sz="2400" dirty="0" smtClean="0"/>
              <a:t>Vagas públicas: 24.951 alunos (~86% da população)</a:t>
            </a:r>
          </a:p>
          <a:p>
            <a:pPr lvl="1"/>
            <a:r>
              <a:rPr lang="pt-BR" sz="2400" dirty="0" smtClean="0"/>
              <a:t>Vagas privadas: 4.622 alunos (~16% da população)</a:t>
            </a:r>
          </a:p>
          <a:p>
            <a:pPr lvl="1"/>
            <a:r>
              <a:rPr lang="pt-BR" sz="2400" dirty="0" smtClean="0"/>
              <a:t>Total de vagas: 29.573 alunos (~100% da população)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47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Situação</a:t>
            </a:r>
            <a:r>
              <a:rPr lang="en-US" dirty="0" smtClean="0"/>
              <a:t> de Sorocaba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492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48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Indicadores</a:t>
            </a:r>
            <a:r>
              <a:rPr lang="en-US" dirty="0" smtClean="0"/>
              <a:t> MEC</a:t>
            </a:r>
            <a:endParaRPr lang="en-US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/>
          <a:srcRect t="-95" b="50331"/>
          <a:stretch/>
        </p:blipFill>
        <p:spPr>
          <a:xfrm>
            <a:off x="330200" y="2274454"/>
            <a:ext cx="8229600" cy="35790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32909" y="2461458"/>
            <a:ext cx="2493818" cy="22863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80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49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Indicadores</a:t>
            </a:r>
            <a:r>
              <a:rPr lang="en-US" dirty="0" smtClean="0"/>
              <a:t> MEC</a:t>
            </a:r>
            <a:endParaRPr lang="en-US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/>
          <a:srcRect t="50151" b="405"/>
          <a:stretch/>
        </p:blipFill>
        <p:spPr>
          <a:xfrm>
            <a:off x="330200" y="2332182"/>
            <a:ext cx="8229600" cy="355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5182" y="2486825"/>
            <a:ext cx="4722090" cy="22863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17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7841" b="7841"/>
          <a:stretch>
            <a:fillRect/>
          </a:stretch>
        </p:blipFill>
        <p:spPr>
          <a:xfrm>
            <a:off x="457200" y="1763646"/>
            <a:ext cx="8229600" cy="4625609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5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METAS 11-16, 19, 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50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8666750"/>
              </p:ext>
            </p:extLst>
          </p:nvPr>
        </p:nvGraphicFramePr>
        <p:xfrm>
          <a:off x="577714" y="2827655"/>
          <a:ext cx="8229600" cy="27482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noProof="0" smtClean="0"/>
                        <a:t>ITEM</a:t>
                      </a:r>
                      <a:endParaRPr lang="pt-BR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META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ATUAL</a:t>
                      </a:r>
                      <a:endParaRPr lang="pt-BR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Universalizar o ensino fundamental para toda a população de 6 a 14 anos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100% até 2025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pt-BR" noProof="0" dirty="0" smtClean="0"/>
                        <a:t>Indicador MEC: 87,9%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Dados INEP (público): ~86%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dirty="0" smtClean="0"/>
                        <a:t>Dados INEP (</a:t>
                      </a:r>
                      <a:r>
                        <a:rPr lang="pt-BR" dirty="0" err="1" smtClean="0"/>
                        <a:t>público+privado</a:t>
                      </a:r>
                      <a:r>
                        <a:rPr lang="pt-BR" dirty="0" smtClean="0"/>
                        <a:t>): ~100%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Garantir que alunos concluam essa etapa na idade recomendada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95% em 2025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Indicador MEC: 66,5%</a:t>
                      </a:r>
                    </a:p>
                    <a:p>
                      <a:endParaRPr lang="pt-BR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50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Quadro Diagnóstico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5185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PNE-META 04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Universalizar, para a população de 4 (quatro) a 17 (dezessete) anos com deficiência, transtornos globais do desenvolvimento e altas habilidades ou superdotação, o acesso à educação básica e ao atendimento educacional especializado, preferencialmente na rede regular de ensino, com a garantia de sistema educacional inclusivo, de salas de recursos multifuncionais, classes, escolas ou serviços especializados, públicos ou conveniados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51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5397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7306" b="-17306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52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Indicadores</a:t>
            </a:r>
            <a:r>
              <a:rPr lang="en-US" dirty="0" smtClean="0"/>
              <a:t> MEC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065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 </a:t>
            </a:r>
            <a:r>
              <a:rPr lang="en-US" dirty="0" err="1" smtClean="0"/>
              <a:t>indicador</a:t>
            </a:r>
            <a:r>
              <a:rPr lang="en-US" dirty="0" smtClean="0"/>
              <a:t> do MEC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calculado</a:t>
            </a:r>
            <a:r>
              <a:rPr lang="en-US" dirty="0" smtClean="0"/>
              <a:t> da </a:t>
            </a:r>
            <a:r>
              <a:rPr lang="en-US" dirty="0" err="1" smtClean="0"/>
              <a:t>seguinte</a:t>
            </a:r>
            <a:r>
              <a:rPr lang="en-US" dirty="0" smtClean="0"/>
              <a:t> forma: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dirty="0" smtClean="0"/>
              <a:t>Dados </a:t>
            </a:r>
            <a:r>
              <a:rPr lang="en-US" dirty="0" err="1" smtClean="0"/>
              <a:t>utilizados</a:t>
            </a:r>
            <a:r>
              <a:rPr lang="en-US" dirty="0" smtClean="0"/>
              <a:t>: </a:t>
            </a:r>
            <a:r>
              <a:rPr lang="en-US" dirty="0" err="1" smtClean="0"/>
              <a:t>Censo</a:t>
            </a:r>
            <a:r>
              <a:rPr lang="en-US" dirty="0" smtClean="0"/>
              <a:t> 2010</a:t>
            </a:r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53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Como </a:t>
            </a:r>
            <a:r>
              <a:rPr lang="en-US" dirty="0" err="1" smtClean="0"/>
              <a:t>calcular</a:t>
            </a:r>
            <a:r>
              <a:rPr lang="en-US" dirty="0" smtClean="0"/>
              <a:t>?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154933"/>
              </p:ext>
            </p:extLst>
          </p:nvPr>
        </p:nvGraphicFramePr>
        <p:xfrm>
          <a:off x="1046163" y="2995613"/>
          <a:ext cx="7599362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" name="Equation" r:id="rId3" imgW="5753100" imgH="1346200" progId="Equation.3">
                  <p:embed/>
                </p:oleObj>
              </mc:Choice>
              <mc:Fallback>
                <p:oleObj name="Equation" r:id="rId3" imgW="5753100" imgH="1346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6163" y="2995613"/>
                        <a:ext cx="7599362" cy="177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1104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54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Deficiência</a:t>
            </a:r>
            <a:r>
              <a:rPr lang="en-US" dirty="0" smtClean="0"/>
              <a:t> </a:t>
            </a:r>
            <a:r>
              <a:rPr lang="en-US" dirty="0" err="1" smtClean="0"/>
              <a:t>Auditiva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l="-10389" r="-10389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Dados levantados pelo CME. </a:t>
            </a:r>
            <a:r>
              <a:rPr lang="pt-BR" sz="900" dirty="0"/>
              <a:t>Fonte: </a:t>
            </a:r>
            <a:r>
              <a:rPr lang="pt-BR" sz="900" dirty="0" smtClean="0"/>
              <a:t>Censo 2010. </a:t>
            </a:r>
            <a:r>
              <a:rPr lang="pt-BR" sz="900" dirty="0"/>
              <a:t>Disponível em: </a:t>
            </a:r>
            <a:r>
              <a:rPr lang="pt-BR" sz="900" dirty="0">
                <a:hlinkClick r:id="rId3"/>
              </a:rPr>
              <a:t>http://cidades.ibge.gov.br</a:t>
            </a:r>
            <a:r>
              <a:rPr lang="pt-BR" sz="900" dirty="0" smtClean="0">
                <a:hlinkClick r:id="rId3"/>
              </a:rPr>
              <a:t>/</a:t>
            </a:r>
            <a:r>
              <a:rPr lang="pt-BR" sz="900" dirty="0" smtClean="0"/>
              <a:t> 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3137388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10389" r="-10389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55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Deficiência</a:t>
            </a:r>
            <a:r>
              <a:rPr lang="en-US" dirty="0" smtClean="0"/>
              <a:t> </a:t>
            </a:r>
            <a:r>
              <a:rPr lang="en-US" dirty="0" err="1" smtClean="0"/>
              <a:t>Motora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Dados levantados pelo CME. </a:t>
            </a:r>
            <a:r>
              <a:rPr lang="pt-BR" sz="900" dirty="0"/>
              <a:t>Fonte: </a:t>
            </a:r>
            <a:r>
              <a:rPr lang="pt-BR" sz="900" dirty="0" smtClean="0"/>
              <a:t>Censo 2010. </a:t>
            </a:r>
            <a:r>
              <a:rPr lang="pt-BR" sz="900" dirty="0"/>
              <a:t>Disponível em: </a:t>
            </a:r>
            <a:r>
              <a:rPr lang="pt-BR" sz="900" dirty="0">
                <a:hlinkClick r:id="rId3"/>
              </a:rPr>
              <a:t>http://cidades.ibge.gov.br</a:t>
            </a:r>
            <a:r>
              <a:rPr lang="pt-BR" sz="900" dirty="0" smtClean="0">
                <a:hlinkClick r:id="rId3"/>
              </a:rPr>
              <a:t>/</a:t>
            </a:r>
            <a:r>
              <a:rPr lang="pt-BR" sz="900" dirty="0" smtClean="0"/>
              <a:t> 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1604553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10389" r="-10389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56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Deficiência</a:t>
            </a:r>
            <a:r>
              <a:rPr lang="en-US" dirty="0" smtClean="0"/>
              <a:t> Visual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Dados levantados pelo CME. </a:t>
            </a:r>
            <a:r>
              <a:rPr lang="pt-BR" sz="900" dirty="0"/>
              <a:t>Fonte: </a:t>
            </a:r>
            <a:r>
              <a:rPr lang="pt-BR" sz="900" dirty="0" smtClean="0"/>
              <a:t>Censo 2010. </a:t>
            </a:r>
            <a:r>
              <a:rPr lang="pt-BR" sz="900" dirty="0"/>
              <a:t>Disponível em: </a:t>
            </a:r>
            <a:r>
              <a:rPr lang="pt-BR" sz="900" dirty="0">
                <a:hlinkClick r:id="rId3"/>
              </a:rPr>
              <a:t>http://cidades.ibge.gov.br</a:t>
            </a:r>
            <a:r>
              <a:rPr lang="pt-BR" sz="900" dirty="0" smtClean="0">
                <a:hlinkClick r:id="rId3"/>
              </a:rPr>
              <a:t>/</a:t>
            </a:r>
            <a:r>
              <a:rPr lang="pt-BR" sz="900" dirty="0" smtClean="0"/>
              <a:t> 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2646182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Estimativa do total de deficientes em Sorocaba (em todas as faixas etárias):</a:t>
            </a:r>
            <a:endParaRPr lang="pt-BR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57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Deficientes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Sorocaba</a:t>
            </a:r>
            <a:endParaRPr lang="en-US" dirty="0"/>
          </a:p>
        </p:txBody>
      </p:sp>
      <p:graphicFrame>
        <p:nvGraphicFramePr>
          <p:cNvPr id="5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2951039"/>
              </p:ext>
            </p:extLst>
          </p:nvPr>
        </p:nvGraphicFramePr>
        <p:xfrm>
          <a:off x="457201" y="3117257"/>
          <a:ext cx="8229598" cy="2141317"/>
        </p:xfrm>
        <a:graphic>
          <a:graphicData uri="http://schemas.openxmlformats.org/drawingml/2006/table">
            <a:tbl>
              <a:tblPr firstRow="1">
                <a:tableStyleId>{793D81CF-94F2-401A-BA57-92F5A7B2D0C5}</a:tableStyleId>
              </a:tblPr>
              <a:tblGrid>
                <a:gridCol w="1121434"/>
                <a:gridCol w="845388"/>
                <a:gridCol w="931652"/>
                <a:gridCol w="1017916"/>
                <a:gridCol w="897148"/>
                <a:gridCol w="793630"/>
                <a:gridCol w="862642"/>
                <a:gridCol w="638354"/>
                <a:gridCol w="1121434"/>
              </a:tblGrid>
              <a:tr h="508007"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noProof="0" dirty="0" smtClean="0">
                          <a:effectLst/>
                        </a:rPr>
                        <a:t>Alguma dificuldade</a:t>
                      </a:r>
                      <a:endParaRPr lang="pt-BR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noProof="0" dirty="0" smtClean="0">
                          <a:effectLst/>
                        </a:rPr>
                        <a:t>Grande dificuldade</a:t>
                      </a:r>
                      <a:endParaRPr lang="pt-BR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noProof="0" dirty="0" smtClean="0">
                          <a:effectLst/>
                        </a:rPr>
                        <a:t>Não consegue de modo algum</a:t>
                      </a:r>
                      <a:endParaRPr lang="pt-BR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noProof="0" dirty="0" smtClean="0">
                          <a:effectLst/>
                        </a:rPr>
                        <a:t>TOTAL</a:t>
                      </a:r>
                      <a:endParaRPr lang="pt-BR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607150"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noProof="0" smtClean="0">
                          <a:effectLst/>
                        </a:rPr>
                        <a:t>Pessoas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noProof="0" dirty="0" smtClean="0">
                          <a:effectLst/>
                        </a:rPr>
                        <a:t>% da população</a:t>
                      </a:r>
                      <a:endParaRPr lang="pt-B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noProof="0" smtClean="0">
                          <a:effectLst/>
                        </a:rPr>
                        <a:t>Pessoas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noProof="0" dirty="0" smtClean="0">
                          <a:effectLst/>
                        </a:rPr>
                        <a:t>% da população</a:t>
                      </a:r>
                      <a:endParaRPr lang="pt-B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noProof="0" smtClean="0">
                          <a:effectLst/>
                        </a:rPr>
                        <a:t>Pessoas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noProof="0" dirty="0" smtClean="0">
                          <a:effectLst/>
                        </a:rPr>
                        <a:t>% da população</a:t>
                      </a:r>
                      <a:endParaRPr lang="pt-B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noProof="0" smtClean="0">
                          <a:effectLst/>
                        </a:rPr>
                        <a:t>Pessoas</a:t>
                      </a:r>
                      <a:endParaRPr lang="pt-BR" sz="1200" b="1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noProof="0" dirty="0" smtClean="0">
                          <a:effectLst/>
                        </a:rPr>
                        <a:t>% da população de Sorocaba</a:t>
                      </a:r>
                      <a:endParaRPr lang="pt-BR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30404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noProof="0" smtClean="0">
                          <a:effectLst/>
                        </a:rPr>
                        <a:t>Autidiva</a:t>
                      </a:r>
                      <a:endParaRPr lang="pt-BR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noProof="0" smtClean="0">
                          <a:effectLst/>
                        </a:rPr>
                        <a:t>22.100</a:t>
                      </a:r>
                      <a:endParaRPr lang="pt-BR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noProof="0" dirty="0" smtClean="0">
                          <a:effectLst/>
                        </a:rPr>
                        <a:t>3,77%</a:t>
                      </a:r>
                      <a:endParaRPr lang="pt-BR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noProof="0" smtClean="0">
                          <a:effectLst/>
                        </a:rPr>
                        <a:t>4.804</a:t>
                      </a:r>
                      <a:endParaRPr lang="pt-BR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noProof="0" dirty="0" smtClean="0">
                          <a:effectLst/>
                        </a:rPr>
                        <a:t>0,82%</a:t>
                      </a:r>
                      <a:endParaRPr lang="pt-BR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noProof="0" smtClean="0">
                          <a:effectLst/>
                        </a:rPr>
                        <a:t>1.824</a:t>
                      </a:r>
                      <a:endParaRPr lang="pt-BR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noProof="0" dirty="0" smtClean="0">
                          <a:effectLst/>
                        </a:rPr>
                        <a:t>0,31%</a:t>
                      </a:r>
                      <a:endParaRPr lang="pt-BR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noProof="0" smtClean="0">
                          <a:effectLst/>
                        </a:rPr>
                        <a:t>28.728</a:t>
                      </a:r>
                      <a:endParaRPr lang="pt-BR" sz="1600" b="1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noProof="0" dirty="0" smtClean="0">
                          <a:effectLst/>
                        </a:rPr>
                        <a:t>4,90%</a:t>
                      </a:r>
                      <a:endParaRPr lang="pt-BR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30404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noProof="0" smtClean="0">
                          <a:effectLst/>
                        </a:rPr>
                        <a:t>Motora</a:t>
                      </a:r>
                      <a:endParaRPr lang="pt-BR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noProof="0" smtClean="0">
                          <a:effectLst/>
                        </a:rPr>
                        <a:t>24.077</a:t>
                      </a:r>
                      <a:endParaRPr lang="pt-BR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noProof="0" dirty="0" smtClean="0">
                          <a:effectLst/>
                        </a:rPr>
                        <a:t>4,10%</a:t>
                      </a:r>
                      <a:endParaRPr lang="pt-BR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noProof="0" smtClean="0">
                          <a:effectLst/>
                        </a:rPr>
                        <a:t>10.514</a:t>
                      </a:r>
                      <a:endParaRPr lang="pt-BR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noProof="0" dirty="0" smtClean="0">
                          <a:effectLst/>
                        </a:rPr>
                        <a:t>1,79%</a:t>
                      </a:r>
                      <a:endParaRPr lang="pt-BR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noProof="0" smtClean="0">
                          <a:effectLst/>
                        </a:rPr>
                        <a:t>3.030</a:t>
                      </a:r>
                      <a:endParaRPr lang="pt-BR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noProof="0" dirty="0" smtClean="0">
                          <a:effectLst/>
                        </a:rPr>
                        <a:t>0,52%</a:t>
                      </a:r>
                      <a:endParaRPr lang="pt-BR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noProof="0" smtClean="0">
                          <a:effectLst/>
                        </a:rPr>
                        <a:t>37.621</a:t>
                      </a:r>
                      <a:endParaRPr lang="pt-BR" sz="1600" b="1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noProof="0" dirty="0" smtClean="0">
                          <a:effectLst/>
                        </a:rPr>
                        <a:t>6,41%</a:t>
                      </a:r>
                      <a:endParaRPr lang="pt-BR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30404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noProof="0" smtClean="0">
                          <a:effectLst/>
                        </a:rPr>
                        <a:t>Visual</a:t>
                      </a:r>
                      <a:endParaRPr lang="pt-BR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noProof="0" smtClean="0">
                          <a:effectLst/>
                        </a:rPr>
                        <a:t>79.043</a:t>
                      </a:r>
                      <a:endParaRPr lang="pt-BR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noProof="0" dirty="0" smtClean="0">
                          <a:effectLst/>
                        </a:rPr>
                        <a:t>13,47%</a:t>
                      </a:r>
                      <a:endParaRPr lang="pt-BR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noProof="0" smtClean="0">
                          <a:effectLst/>
                        </a:rPr>
                        <a:t>14.772</a:t>
                      </a:r>
                      <a:endParaRPr lang="pt-BR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noProof="0" dirty="0" smtClean="0">
                          <a:effectLst/>
                        </a:rPr>
                        <a:t>2,52%</a:t>
                      </a:r>
                      <a:endParaRPr lang="pt-BR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noProof="0" smtClean="0">
                          <a:effectLst/>
                        </a:rPr>
                        <a:t>2.516</a:t>
                      </a:r>
                      <a:endParaRPr lang="pt-BR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noProof="0" dirty="0" smtClean="0">
                          <a:effectLst/>
                        </a:rPr>
                        <a:t>0,43%</a:t>
                      </a:r>
                      <a:endParaRPr lang="pt-BR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noProof="0" smtClean="0">
                          <a:effectLst/>
                        </a:rPr>
                        <a:t>96.331</a:t>
                      </a:r>
                      <a:endParaRPr lang="pt-BR" sz="1600" b="1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noProof="0" dirty="0" smtClean="0">
                          <a:effectLst/>
                        </a:rPr>
                        <a:t>16,42%</a:t>
                      </a:r>
                      <a:endParaRPr lang="pt-BR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30404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noProof="0" smtClean="0">
                          <a:effectLst/>
                        </a:rPr>
                        <a:t>Intelectual</a:t>
                      </a:r>
                      <a:endParaRPr lang="pt-BR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noProof="0" smtClean="0">
                          <a:effectLst/>
                        </a:rPr>
                        <a:t>-</a:t>
                      </a:r>
                      <a:endParaRPr lang="pt-BR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noProof="0" dirty="0" smtClean="0">
                          <a:effectLst/>
                        </a:rPr>
                        <a:t>-</a:t>
                      </a:r>
                      <a:endParaRPr lang="pt-BR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noProof="0" smtClean="0">
                          <a:effectLst/>
                        </a:rPr>
                        <a:t>-</a:t>
                      </a:r>
                      <a:endParaRPr lang="pt-BR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noProof="0" dirty="0" smtClean="0">
                          <a:effectLst/>
                        </a:rPr>
                        <a:t>-</a:t>
                      </a:r>
                      <a:endParaRPr lang="pt-BR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noProof="0" smtClean="0">
                          <a:effectLst/>
                        </a:rPr>
                        <a:t>-</a:t>
                      </a:r>
                      <a:endParaRPr lang="pt-BR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noProof="0" dirty="0" smtClean="0">
                          <a:effectLst/>
                        </a:rPr>
                        <a:t>-</a:t>
                      </a:r>
                      <a:endParaRPr lang="pt-BR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noProof="0" smtClean="0">
                          <a:effectLst/>
                        </a:rPr>
                        <a:t>8.896</a:t>
                      </a:r>
                      <a:endParaRPr lang="pt-BR" sz="1600" b="1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noProof="0" dirty="0" smtClean="0">
                          <a:effectLst/>
                        </a:rPr>
                        <a:t>1,52%</a:t>
                      </a:r>
                      <a:endParaRPr lang="pt-BR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Dados levantados pelo CME. </a:t>
            </a:r>
            <a:r>
              <a:rPr lang="pt-BR" sz="900" dirty="0"/>
              <a:t>Fonte: </a:t>
            </a:r>
            <a:r>
              <a:rPr lang="pt-BR" sz="900" dirty="0" smtClean="0"/>
              <a:t>Censo 2010. </a:t>
            </a:r>
            <a:r>
              <a:rPr lang="pt-BR" sz="900" dirty="0"/>
              <a:t>Disponível em: </a:t>
            </a:r>
            <a:r>
              <a:rPr lang="pt-BR" sz="900" dirty="0">
                <a:hlinkClick r:id="rId2"/>
              </a:rPr>
              <a:t>http://cidades.ibge.gov.br</a:t>
            </a:r>
            <a:r>
              <a:rPr lang="pt-BR" sz="900" dirty="0" smtClean="0">
                <a:hlinkClick r:id="rId2"/>
              </a:rPr>
              <a:t>/</a:t>
            </a:r>
            <a:r>
              <a:rPr lang="pt-BR" sz="900" dirty="0" smtClean="0"/>
              <a:t> 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30698502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smtClean="0"/>
              <a:t>Acompanhamento com Equipe Multidisciplinar ( Terapeuta Ocupacional, Fisioterapeuta) para avaliação de adaptação de mobiliário e Tecnologia Assistiva;</a:t>
            </a:r>
          </a:p>
          <a:p>
            <a:r>
              <a:rPr lang="pt-BR" smtClean="0"/>
              <a:t>Formação continuada para professores da Rede Municipal - Temas da Inclusão;</a:t>
            </a:r>
          </a:p>
          <a:p>
            <a:r>
              <a:rPr lang="pt-BR" smtClean="0"/>
              <a:t>Serviço de apoio aos alunos com Necessidades Educacionais Especiais - Cuidador  (127 pessoas) e Estagiário de NEE;</a:t>
            </a:r>
          </a:p>
          <a:p>
            <a:r>
              <a:rPr lang="pt-BR" smtClean="0"/>
              <a:t>Orientações educacionais com Equipe Multidisciplinar (Psicólogo,Fonoaudiólogo,Assistente Social, Terapeuta Ocupacional e Fisioterapeuta)  ;</a:t>
            </a:r>
          </a:p>
          <a:p>
            <a:r>
              <a:rPr lang="pt-BR" smtClean="0"/>
              <a:t>Visita e acompanhamento dos casos de Inclusão na Rede Municipal para avaliação das necessidades específicas de cada Unidade Escolar;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58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Ações</a:t>
            </a:r>
            <a:r>
              <a:rPr lang="en-US" dirty="0" smtClean="0"/>
              <a:t> </a:t>
            </a:r>
            <a:r>
              <a:rPr lang="en-US" dirty="0" err="1" smtClean="0"/>
              <a:t>realizadas</a:t>
            </a:r>
            <a:r>
              <a:rPr lang="en-US" dirty="0" smtClean="0"/>
              <a:t> </a:t>
            </a:r>
            <a:r>
              <a:rPr lang="en-US" dirty="0" err="1" smtClean="0"/>
              <a:t>pela</a:t>
            </a:r>
            <a:r>
              <a:rPr lang="en-US" dirty="0" smtClean="0"/>
              <a:t> </a:t>
            </a:r>
            <a:r>
              <a:rPr lang="en-US" dirty="0" err="1" smtClean="0"/>
              <a:t>prefeitura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Fonte</a:t>
            </a:r>
            <a:r>
              <a:rPr lang="pt-BR" sz="900" dirty="0"/>
              <a:t>: </a:t>
            </a:r>
            <a:r>
              <a:rPr lang="pt-BR" sz="900" dirty="0" smtClean="0"/>
              <a:t>Seção de Apoio Multidisciplinar. Secretaria de Educação. Divisão de Educação Especial.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25073399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smtClean="0"/>
              <a:t>São 29 Escolas /Salas de Recursos Multifuncionais com professoras da própria rede - formação em Atendimento Educacional Especializado ,Educação Especial/Inclusiva;</a:t>
            </a:r>
          </a:p>
          <a:p>
            <a:r>
              <a:rPr lang="pt-BR" smtClean="0"/>
              <a:t>No ano de 2014 foram realizadas 274 matrículas e 125 atendimentos (crianças que não geram matrícula por estar em avaliação clínica ou participante de outra instituição parceira);</a:t>
            </a:r>
          </a:p>
          <a:p>
            <a:r>
              <a:rPr lang="pt-BR" smtClean="0"/>
              <a:t>O total de atendimentos realizados no ano de 2014 pelas salas de recursos multifuncionais totalizam 12.354</a:t>
            </a:r>
          </a:p>
          <a:p>
            <a:r>
              <a:rPr lang="pt-BR" smtClean="0"/>
              <a:t>Há ainda uma classe hospitalar que atende crianças em tratamento no GPACI;</a:t>
            </a:r>
          </a:p>
          <a:p>
            <a:r>
              <a:rPr lang="pt-BR" smtClean="0"/>
              <a:t>A Prefeitura Municipal de Sorocaba por meio da Secretaria de Educação mantém convênio com algumas entidades: Associação Santa Rita de Cássia, AMAS - Associação Amigos dos Autistas de Sorocaba, Lar Espírita Ivan Santos de Albuquerque - Creche Maria Claro, Associação Pró Ex de Sorocaba, INTEGRAR , que realizam atendimento multidisciplinar/terapêutico.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59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Sala</a:t>
            </a:r>
            <a:r>
              <a:rPr lang="en-US" dirty="0" smtClean="0"/>
              <a:t> de </a:t>
            </a:r>
            <a:r>
              <a:rPr lang="en-US" dirty="0" err="1" smtClean="0"/>
              <a:t>recursos</a:t>
            </a:r>
            <a:r>
              <a:rPr lang="en-US" dirty="0" smtClean="0"/>
              <a:t> </a:t>
            </a:r>
            <a:r>
              <a:rPr lang="en-US" dirty="0" err="1" smtClean="0"/>
              <a:t>funcionais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Fonte</a:t>
            </a:r>
            <a:r>
              <a:rPr lang="pt-BR" sz="900" dirty="0"/>
              <a:t>: </a:t>
            </a:r>
            <a:r>
              <a:rPr lang="pt-BR" sz="900" dirty="0" smtClean="0"/>
              <a:t>Seção de Apoio Multidisciplinar. Secretaria de Educação. Divisão de Educação Especial.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522580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PNE-META 01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Universalizar, até 2016, a educação infantil na pré-escola para as crianças de 4 (quatro) a 5 (cinco) anos de idade e ampliar a oferta de educação infantil em creches, de forma a atender, no mínimo, 50% (cinquenta por cento) das crianças de até 3 (três) anos até o final da vigência deste PNE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6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50248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Quantidade de alunos atendidos na rede Municipal e Estadual em 2014:</a:t>
            </a:r>
            <a:endParaRPr lang="pt-BR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60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Quantidade</a:t>
            </a:r>
            <a:r>
              <a:rPr lang="en-US" dirty="0" smtClean="0"/>
              <a:t> de </a:t>
            </a:r>
            <a:r>
              <a:rPr lang="en-US" dirty="0" err="1" smtClean="0"/>
              <a:t>alunos</a:t>
            </a:r>
            <a:r>
              <a:rPr lang="en-US" dirty="0" smtClean="0"/>
              <a:t> </a:t>
            </a:r>
            <a:r>
              <a:rPr lang="en-US" dirty="0" err="1" smtClean="0"/>
              <a:t>atendidos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4800488"/>
              </p:ext>
            </p:extLst>
          </p:nvPr>
        </p:nvGraphicFramePr>
        <p:xfrm>
          <a:off x="2119739" y="2986288"/>
          <a:ext cx="5130800" cy="29260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306618"/>
                <a:gridCol w="1824182"/>
              </a:tblGrid>
              <a:tr h="317264">
                <a:tc>
                  <a:txBody>
                    <a:bodyPr/>
                    <a:lstStyle/>
                    <a:p>
                      <a:r>
                        <a:rPr lang="pt-BR" sz="1600" noProof="0" dirty="0" smtClean="0"/>
                        <a:t>Situação</a:t>
                      </a:r>
                      <a:endParaRPr lang="pt-BR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noProof="0" smtClean="0"/>
                        <a:t>População atendida</a:t>
                      </a:r>
                      <a:endParaRPr lang="pt-BR" sz="1600" noProof="0"/>
                    </a:p>
                  </a:txBody>
                  <a:tcPr/>
                </a:tc>
              </a:tr>
              <a:tr h="317264">
                <a:tc>
                  <a:txBody>
                    <a:bodyPr/>
                    <a:lstStyle/>
                    <a:p>
                      <a:r>
                        <a:rPr lang="pt-BR" sz="1600" noProof="0" dirty="0" smtClean="0"/>
                        <a:t>Creche</a:t>
                      </a:r>
                      <a:endParaRPr lang="pt-BR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noProof="0" dirty="0" smtClean="0"/>
                        <a:t>61</a:t>
                      </a:r>
                      <a:endParaRPr lang="pt-BR" sz="1600" noProof="0" dirty="0"/>
                    </a:p>
                  </a:txBody>
                  <a:tcPr/>
                </a:tc>
              </a:tr>
              <a:tr h="317264">
                <a:tc>
                  <a:txBody>
                    <a:bodyPr/>
                    <a:lstStyle/>
                    <a:p>
                      <a:r>
                        <a:rPr lang="pt-BR" sz="1600" noProof="0" dirty="0" smtClean="0"/>
                        <a:t>Pré-escola</a:t>
                      </a:r>
                      <a:endParaRPr lang="pt-BR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noProof="0" dirty="0" smtClean="0"/>
                        <a:t>112</a:t>
                      </a:r>
                      <a:endParaRPr lang="pt-BR" sz="1600" noProof="0" dirty="0"/>
                    </a:p>
                  </a:txBody>
                  <a:tcPr/>
                </a:tc>
              </a:tr>
              <a:tr h="317264">
                <a:tc>
                  <a:txBody>
                    <a:bodyPr/>
                    <a:lstStyle/>
                    <a:p>
                      <a:r>
                        <a:rPr lang="pt-BR" sz="1600" noProof="0" dirty="0" smtClean="0"/>
                        <a:t>Anos Iniciais</a:t>
                      </a:r>
                      <a:endParaRPr lang="pt-BR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noProof="0" dirty="0" smtClean="0"/>
                        <a:t>395</a:t>
                      </a:r>
                      <a:endParaRPr lang="pt-BR" sz="1600" noProof="0" dirty="0"/>
                    </a:p>
                  </a:txBody>
                  <a:tcPr/>
                </a:tc>
              </a:tr>
              <a:tr h="317264">
                <a:tc>
                  <a:txBody>
                    <a:bodyPr/>
                    <a:lstStyle/>
                    <a:p>
                      <a:r>
                        <a:rPr lang="pt-BR" sz="1600" noProof="0" dirty="0" smtClean="0"/>
                        <a:t>Anos Finais</a:t>
                      </a:r>
                      <a:endParaRPr lang="pt-BR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noProof="0" dirty="0" smtClean="0"/>
                        <a:t>405</a:t>
                      </a:r>
                      <a:endParaRPr lang="pt-BR" sz="1600" noProof="0" dirty="0"/>
                    </a:p>
                  </a:txBody>
                  <a:tcPr/>
                </a:tc>
              </a:tr>
              <a:tr h="317264">
                <a:tc>
                  <a:txBody>
                    <a:bodyPr/>
                    <a:lstStyle/>
                    <a:p>
                      <a:r>
                        <a:rPr lang="pt-BR" sz="1600" noProof="0" dirty="0" smtClean="0"/>
                        <a:t>Ensino</a:t>
                      </a:r>
                      <a:r>
                        <a:rPr lang="pt-BR" sz="1600" baseline="0" noProof="0" dirty="0" smtClean="0"/>
                        <a:t> Médio</a:t>
                      </a:r>
                      <a:endParaRPr lang="pt-BR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noProof="0" dirty="0" smtClean="0"/>
                        <a:t>167</a:t>
                      </a:r>
                      <a:endParaRPr lang="pt-BR" sz="1600" noProof="0" dirty="0"/>
                    </a:p>
                  </a:txBody>
                  <a:tcPr/>
                </a:tc>
              </a:tr>
              <a:tr h="317264">
                <a:tc>
                  <a:txBody>
                    <a:bodyPr/>
                    <a:lstStyle/>
                    <a:p>
                      <a:r>
                        <a:rPr lang="pt-BR" sz="1600" noProof="0" dirty="0" smtClean="0"/>
                        <a:t>EJA</a:t>
                      </a:r>
                      <a:endParaRPr lang="pt-BR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noProof="0" dirty="0" smtClean="0"/>
                        <a:t>21</a:t>
                      </a:r>
                      <a:endParaRPr lang="pt-BR" sz="1600" noProof="0" dirty="0"/>
                    </a:p>
                  </a:txBody>
                  <a:tcPr/>
                </a:tc>
              </a:tr>
              <a:tr h="317264">
                <a:tc>
                  <a:txBody>
                    <a:bodyPr/>
                    <a:lstStyle/>
                    <a:p>
                      <a:pPr algn="r"/>
                      <a:r>
                        <a:rPr lang="pt-BR" sz="1600" noProof="0" dirty="0" smtClean="0"/>
                        <a:t>TOTAL</a:t>
                      </a:r>
                      <a:endParaRPr lang="pt-BR" sz="16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noProof="0" dirty="0" smtClean="0"/>
                        <a:t>1.131</a:t>
                      </a:r>
                      <a:endParaRPr lang="pt-BR" sz="1600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Fonte</a:t>
            </a:r>
            <a:r>
              <a:rPr lang="pt-BR" sz="900" dirty="0"/>
              <a:t>: </a:t>
            </a:r>
            <a:r>
              <a:rPr lang="pt-BR" sz="900" dirty="0" smtClean="0"/>
              <a:t>Seção de Apoio Multidisciplinar. Secretaria de Educação. Divisão de Educação Especial.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2125610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Quantidade de alunos atendidos na rede Municipal/Sala de Recursos Multifuncionais em 2014:</a:t>
            </a:r>
            <a:endParaRPr lang="pt-BR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61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Quantidade</a:t>
            </a:r>
            <a:r>
              <a:rPr lang="en-US" dirty="0" smtClean="0"/>
              <a:t> de </a:t>
            </a:r>
            <a:r>
              <a:rPr lang="en-US" dirty="0" err="1" smtClean="0"/>
              <a:t>alunos</a:t>
            </a:r>
            <a:r>
              <a:rPr lang="en-US" dirty="0" smtClean="0"/>
              <a:t> </a:t>
            </a:r>
            <a:r>
              <a:rPr lang="en-US" dirty="0" err="1" smtClean="0"/>
              <a:t>atendidos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6013597"/>
              </p:ext>
            </p:extLst>
          </p:nvPr>
        </p:nvGraphicFramePr>
        <p:xfrm>
          <a:off x="2119739" y="2697663"/>
          <a:ext cx="5130800" cy="3489904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306618"/>
                <a:gridCol w="1824182"/>
              </a:tblGrid>
              <a:tr h="317264">
                <a:tc>
                  <a:txBody>
                    <a:bodyPr/>
                    <a:lstStyle/>
                    <a:p>
                      <a:r>
                        <a:rPr lang="pt-BR" sz="1400" noProof="0" smtClean="0"/>
                        <a:t>Situação</a:t>
                      </a:r>
                      <a:endParaRPr lang="pt-BR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noProof="0" smtClean="0"/>
                        <a:t>População atendida</a:t>
                      </a:r>
                      <a:endParaRPr lang="pt-BR" sz="1400" noProof="0"/>
                    </a:p>
                  </a:txBody>
                  <a:tcPr/>
                </a:tc>
              </a:tr>
              <a:tr h="317264">
                <a:tc>
                  <a:txBody>
                    <a:bodyPr/>
                    <a:lstStyle/>
                    <a:p>
                      <a:r>
                        <a:rPr lang="pt-BR" sz="1400" noProof="0" smtClean="0"/>
                        <a:t>Deficiência Múltipla</a:t>
                      </a:r>
                      <a:endParaRPr lang="pt-BR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noProof="0" smtClean="0"/>
                        <a:t>16</a:t>
                      </a:r>
                      <a:endParaRPr lang="pt-BR" sz="1400" noProof="0"/>
                    </a:p>
                  </a:txBody>
                  <a:tcPr/>
                </a:tc>
              </a:tr>
              <a:tr h="317264">
                <a:tc>
                  <a:txBody>
                    <a:bodyPr/>
                    <a:lstStyle/>
                    <a:p>
                      <a:r>
                        <a:rPr lang="pt-BR" sz="1400" noProof="0" smtClean="0"/>
                        <a:t>Deficiência Visual</a:t>
                      </a:r>
                      <a:endParaRPr lang="pt-BR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noProof="0" smtClean="0"/>
                        <a:t>09</a:t>
                      </a:r>
                      <a:endParaRPr lang="pt-BR" sz="1400" noProof="0"/>
                    </a:p>
                  </a:txBody>
                  <a:tcPr/>
                </a:tc>
              </a:tr>
              <a:tr h="317264">
                <a:tc>
                  <a:txBody>
                    <a:bodyPr/>
                    <a:lstStyle/>
                    <a:p>
                      <a:r>
                        <a:rPr lang="pt-BR" sz="1400" noProof="0" smtClean="0"/>
                        <a:t>Baixa Visão</a:t>
                      </a:r>
                      <a:endParaRPr lang="pt-BR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noProof="0" smtClean="0"/>
                        <a:t>11</a:t>
                      </a:r>
                      <a:endParaRPr lang="pt-BR" sz="1400" noProof="0"/>
                    </a:p>
                  </a:txBody>
                  <a:tcPr/>
                </a:tc>
              </a:tr>
              <a:tr h="317264">
                <a:tc>
                  <a:txBody>
                    <a:bodyPr/>
                    <a:lstStyle/>
                    <a:p>
                      <a:r>
                        <a:rPr lang="pt-BR" sz="1400" noProof="0" smtClean="0"/>
                        <a:t>Deficiência Auditiva</a:t>
                      </a:r>
                      <a:endParaRPr lang="pt-BR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noProof="0" smtClean="0"/>
                        <a:t>28</a:t>
                      </a:r>
                      <a:endParaRPr lang="pt-BR" sz="1400" noProof="0"/>
                    </a:p>
                  </a:txBody>
                  <a:tcPr/>
                </a:tc>
              </a:tr>
              <a:tr h="317264">
                <a:tc>
                  <a:txBody>
                    <a:bodyPr/>
                    <a:lstStyle/>
                    <a:p>
                      <a:r>
                        <a:rPr lang="pt-BR" sz="1400" noProof="0" smtClean="0"/>
                        <a:t>Síndrome de Down</a:t>
                      </a:r>
                      <a:endParaRPr lang="pt-BR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noProof="0" smtClean="0"/>
                        <a:t>26</a:t>
                      </a:r>
                      <a:endParaRPr lang="pt-BR" sz="1400" noProof="0"/>
                    </a:p>
                  </a:txBody>
                  <a:tcPr/>
                </a:tc>
              </a:tr>
              <a:tr h="317264">
                <a:tc>
                  <a:txBody>
                    <a:bodyPr/>
                    <a:lstStyle/>
                    <a:p>
                      <a:r>
                        <a:rPr lang="pt-BR" sz="1400" noProof="0" smtClean="0"/>
                        <a:t>Deficiência Intelectual</a:t>
                      </a:r>
                      <a:endParaRPr lang="pt-BR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noProof="0" smtClean="0"/>
                        <a:t>48</a:t>
                      </a:r>
                      <a:endParaRPr lang="pt-BR" sz="1400" noProof="0"/>
                    </a:p>
                  </a:txBody>
                  <a:tcPr/>
                </a:tc>
              </a:tr>
              <a:tr h="317264">
                <a:tc>
                  <a:txBody>
                    <a:bodyPr/>
                    <a:lstStyle/>
                    <a:p>
                      <a:r>
                        <a:rPr lang="pt-BR" sz="1400" noProof="0" smtClean="0"/>
                        <a:t>Autismo</a:t>
                      </a:r>
                      <a:endParaRPr lang="pt-BR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noProof="0" smtClean="0"/>
                        <a:t>72</a:t>
                      </a:r>
                      <a:endParaRPr lang="pt-BR" sz="1400" noProof="0"/>
                    </a:p>
                  </a:txBody>
                  <a:tcPr/>
                </a:tc>
              </a:tr>
              <a:tr h="317264">
                <a:tc>
                  <a:txBody>
                    <a:bodyPr/>
                    <a:lstStyle/>
                    <a:p>
                      <a:r>
                        <a:rPr lang="pt-BR" sz="1400" noProof="0" smtClean="0"/>
                        <a:t>Síndrome de Asperger</a:t>
                      </a:r>
                      <a:endParaRPr lang="pt-BR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noProof="0" smtClean="0"/>
                        <a:t>18</a:t>
                      </a:r>
                      <a:endParaRPr lang="pt-BR" sz="1400" noProof="0"/>
                    </a:p>
                  </a:txBody>
                  <a:tcPr/>
                </a:tc>
              </a:tr>
              <a:tr h="317264">
                <a:tc>
                  <a:txBody>
                    <a:bodyPr/>
                    <a:lstStyle/>
                    <a:p>
                      <a:r>
                        <a:rPr lang="pt-BR" sz="1400" noProof="0" smtClean="0"/>
                        <a:t>Transtorno degenerativo na infância</a:t>
                      </a:r>
                      <a:endParaRPr lang="pt-BR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noProof="0" smtClean="0"/>
                        <a:t>14</a:t>
                      </a:r>
                      <a:endParaRPr lang="pt-BR" sz="1400" noProof="0"/>
                    </a:p>
                  </a:txBody>
                  <a:tcPr/>
                </a:tc>
              </a:tr>
              <a:tr h="317264">
                <a:tc>
                  <a:txBody>
                    <a:bodyPr/>
                    <a:lstStyle/>
                    <a:p>
                      <a:r>
                        <a:rPr lang="pt-BR" sz="1400" noProof="0" smtClean="0"/>
                        <a:t>Altas  habilidades  / superdotação</a:t>
                      </a:r>
                      <a:endParaRPr lang="pt-BR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noProof="0" dirty="0" smtClean="0"/>
                        <a:t>01</a:t>
                      </a:r>
                      <a:endParaRPr lang="pt-BR" sz="1400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Fonte</a:t>
            </a:r>
            <a:r>
              <a:rPr lang="pt-BR" sz="900" dirty="0"/>
              <a:t>: </a:t>
            </a:r>
            <a:r>
              <a:rPr lang="pt-BR" sz="900" dirty="0" smtClean="0"/>
              <a:t>Seção de Apoio Multidisciplinar. Secretaria de Educação. Divisão de Educação Especial.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685357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2709385"/>
              </p:ext>
            </p:extLst>
          </p:nvPr>
        </p:nvGraphicFramePr>
        <p:xfrm>
          <a:off x="577714" y="2512441"/>
          <a:ext cx="8229600" cy="32054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noProof="0" smtClean="0"/>
                        <a:t>ITEM</a:t>
                      </a:r>
                      <a:endParaRPr lang="pt-BR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META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smtClean="0"/>
                        <a:t>ATUAL</a:t>
                      </a:r>
                      <a:endParaRPr lang="pt-BR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Universalizar, para a população de 4 a 17 anos com deficiência, transtornos globais do desenvolvimento e altas habilidades ou superdotação, o acesso à educação básica e ao atendimento educacional especializado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100% até 2025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pt-BR" noProof="0" dirty="0" smtClean="0"/>
                        <a:t>Indicador MEC: 86,5%</a:t>
                      </a:r>
                      <a:endParaRPr lang="pt-BR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62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Quadro Diagnóstico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3552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PNE-META 05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Alfabetizar todas as crianças, no máximo, até o final do 3º (terceiro) ano do ensino fundamental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63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76364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 </a:t>
            </a:r>
            <a:r>
              <a:rPr lang="en-US" dirty="0" err="1" smtClean="0"/>
              <a:t>indicador</a:t>
            </a:r>
            <a:r>
              <a:rPr lang="en-US" dirty="0" smtClean="0"/>
              <a:t> do MEC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calculado</a:t>
            </a:r>
            <a:r>
              <a:rPr lang="en-US" dirty="0" smtClean="0"/>
              <a:t> da </a:t>
            </a:r>
            <a:r>
              <a:rPr lang="en-US" dirty="0" err="1" smtClean="0"/>
              <a:t>seguinte</a:t>
            </a:r>
            <a:r>
              <a:rPr lang="en-US" dirty="0" smtClean="0"/>
              <a:t> forma: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dirty="0" smtClean="0"/>
              <a:t>Dados </a:t>
            </a:r>
            <a:r>
              <a:rPr lang="en-US" dirty="0" err="1" smtClean="0"/>
              <a:t>utilizados</a:t>
            </a:r>
            <a:r>
              <a:rPr lang="en-US" dirty="0" smtClean="0"/>
              <a:t>: </a:t>
            </a:r>
            <a:r>
              <a:rPr lang="en-US" dirty="0" err="1" smtClean="0"/>
              <a:t>Censo</a:t>
            </a:r>
            <a:r>
              <a:rPr lang="en-US" dirty="0" smtClean="0"/>
              <a:t> 2010 e PNAD 2013 (IBGE)</a:t>
            </a:r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64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Como </a:t>
            </a:r>
            <a:r>
              <a:rPr lang="en-US" dirty="0" err="1" smtClean="0"/>
              <a:t>calcular</a:t>
            </a:r>
            <a:r>
              <a:rPr lang="en-US" dirty="0" smtClean="0"/>
              <a:t>?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0359455"/>
              </p:ext>
            </p:extLst>
          </p:nvPr>
        </p:nvGraphicFramePr>
        <p:xfrm>
          <a:off x="1005875" y="3170580"/>
          <a:ext cx="7207248" cy="131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9" name="Equation" r:id="rId3" imgW="4864100" imgH="889000" progId="Equation.3">
                  <p:embed/>
                </p:oleObj>
              </mc:Choice>
              <mc:Fallback>
                <p:oleObj name="Equation" r:id="rId3" imgW="4864100" imgH="889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5875" y="3170580"/>
                        <a:ext cx="7207248" cy="1316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94199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4305" b="-14305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65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Indicadores</a:t>
            </a:r>
            <a:r>
              <a:rPr lang="en-US" dirty="0" smtClean="0"/>
              <a:t> MEC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039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976915"/>
              </p:ext>
            </p:extLst>
          </p:nvPr>
        </p:nvGraphicFramePr>
        <p:xfrm>
          <a:off x="577714" y="2827655"/>
          <a:ext cx="8229600" cy="128523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noProof="0" smtClean="0"/>
                        <a:t>ITEM</a:t>
                      </a:r>
                      <a:endParaRPr lang="pt-BR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META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smtClean="0"/>
                        <a:t>ATUAL</a:t>
                      </a:r>
                      <a:endParaRPr lang="pt-BR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Alfabetizar as crianças até o final do 3º ano do ensino fundamental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100% até 2025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pt-BR" noProof="0" dirty="0" smtClean="0"/>
                        <a:t>91,8%</a:t>
                      </a:r>
                      <a:endParaRPr lang="pt-BR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66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Quadro Diagnóstico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8363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PNE-META 06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Oferecer educação em tempo integral em, no mínimo, 50% (cinquenta por cento) das escolas públicas, de forma a atender, pelo menos, 25% (vinte e cinco por cento) dos(as) alunos(as) da educação básica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67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37501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indicadores</a:t>
            </a:r>
            <a:r>
              <a:rPr lang="en-US" dirty="0" smtClean="0"/>
              <a:t> do MEC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calculados</a:t>
            </a:r>
            <a:r>
              <a:rPr lang="en-US" dirty="0" smtClean="0"/>
              <a:t> da </a:t>
            </a:r>
            <a:r>
              <a:rPr lang="en-US" dirty="0" err="1" smtClean="0"/>
              <a:t>seguinte</a:t>
            </a:r>
            <a:r>
              <a:rPr lang="en-US" dirty="0" smtClean="0"/>
              <a:t> forma: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Dados </a:t>
            </a:r>
            <a:r>
              <a:rPr lang="en-US" dirty="0" err="1" smtClean="0"/>
              <a:t>utilizados</a:t>
            </a:r>
            <a:r>
              <a:rPr lang="en-US" dirty="0" smtClean="0"/>
              <a:t>: </a:t>
            </a:r>
            <a:r>
              <a:rPr lang="en-US" dirty="0" err="1" smtClean="0"/>
              <a:t>Censo</a:t>
            </a:r>
            <a:r>
              <a:rPr lang="en-US" dirty="0" smtClean="0"/>
              <a:t> 2010 e PNAD 2013 (IBGE)</a:t>
            </a:r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68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Como </a:t>
            </a:r>
            <a:r>
              <a:rPr lang="en-US" dirty="0" err="1" smtClean="0"/>
              <a:t>calcular</a:t>
            </a:r>
            <a:r>
              <a:rPr lang="en-US" dirty="0" smtClean="0"/>
              <a:t>?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700494"/>
              </p:ext>
            </p:extLst>
          </p:nvPr>
        </p:nvGraphicFramePr>
        <p:xfrm>
          <a:off x="1230090" y="3049461"/>
          <a:ext cx="70866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3" name="Equation" r:id="rId3" imgW="4851400" imgH="660400" progId="Equation.3">
                  <p:embed/>
                </p:oleObj>
              </mc:Choice>
              <mc:Fallback>
                <p:oleObj name="Equation" r:id="rId3" imgW="48514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30090" y="3049461"/>
                        <a:ext cx="70866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3020062"/>
              </p:ext>
            </p:extLst>
          </p:nvPr>
        </p:nvGraphicFramePr>
        <p:xfrm>
          <a:off x="1249043" y="4167188"/>
          <a:ext cx="541655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4" name="Equation" r:id="rId5" imgW="3708400" imgH="660400" progId="Equation.3">
                  <p:embed/>
                </p:oleObj>
              </mc:Choice>
              <mc:Fallback>
                <p:oleObj name="Equation" r:id="rId5" imgW="37084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49043" y="4167188"/>
                        <a:ext cx="541655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79310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35" b="50178"/>
          <a:stretch/>
        </p:blipFill>
        <p:spPr>
          <a:xfrm>
            <a:off x="457200" y="2447637"/>
            <a:ext cx="8229600" cy="344054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69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Indicadores</a:t>
            </a:r>
            <a:r>
              <a:rPr lang="en-US" dirty="0" smtClean="0"/>
              <a:t> MEC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765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</a:t>
            </a:r>
            <a:r>
              <a:rPr lang="pt-BR" dirty="0" smtClean="0"/>
              <a:t>ENSO 2010</a:t>
            </a:r>
            <a:r>
              <a:rPr lang="pt-BR" dirty="0"/>
              <a:t>: </a:t>
            </a:r>
            <a:r>
              <a:rPr lang="pt-BR" dirty="0" smtClean="0"/>
              <a:t>586.625 habitantes</a:t>
            </a:r>
            <a:endParaRPr lang="pt-BR" dirty="0"/>
          </a:p>
          <a:p>
            <a:r>
              <a:rPr lang="pt-BR" dirty="0" smtClean="0"/>
              <a:t>2014 (estimada): 637.187 habitantes (</a:t>
            </a:r>
            <a:r>
              <a:rPr lang="pt-BR" sz="28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pt-BR" dirty="0" smtClean="0"/>
              <a:t>8,6%)</a:t>
            </a:r>
          </a:p>
          <a:p>
            <a:pPr marL="411480" lvl="1" indent="0">
              <a:buNone/>
            </a:pPr>
            <a:r>
              <a:rPr lang="pt-BR" sz="1200" dirty="0" smtClean="0"/>
              <a:t>Fonte</a:t>
            </a:r>
            <a:r>
              <a:rPr lang="pt-BR" sz="1200" dirty="0"/>
              <a:t>: IBGE. </a:t>
            </a:r>
            <a:r>
              <a:rPr lang="pt-BR" sz="1200" dirty="0" smtClean="0"/>
              <a:t>Disponível </a:t>
            </a:r>
            <a:r>
              <a:rPr lang="pt-BR" sz="1200" dirty="0"/>
              <a:t>em: </a:t>
            </a:r>
            <a:r>
              <a:rPr lang="pt-BR" sz="1200" u="sng" dirty="0">
                <a:hlinkClick r:id="rId2"/>
              </a:rPr>
              <a:t>http://www.cidades.ibge.gov.br/</a:t>
            </a:r>
            <a:r>
              <a:rPr lang="pt-BR" sz="1200" dirty="0"/>
              <a:t> </a:t>
            </a:r>
            <a:endParaRPr lang="en-US" sz="1200" dirty="0"/>
          </a:p>
          <a:p>
            <a:pPr marL="118872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7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População</a:t>
            </a:r>
            <a:r>
              <a:rPr lang="en-US" dirty="0" smtClean="0"/>
              <a:t> da </a:t>
            </a:r>
            <a:r>
              <a:rPr lang="en-US" dirty="0" err="1" smtClean="0"/>
              <a:t>cidade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700" y="3128403"/>
            <a:ext cx="3586425" cy="3217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984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70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Indicadores</a:t>
            </a:r>
            <a:r>
              <a:rPr lang="en-US" dirty="0" smtClean="0"/>
              <a:t> MEC</a:t>
            </a:r>
            <a:endParaRPr lang="en-US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9820" b="-954"/>
          <a:stretch/>
        </p:blipFill>
        <p:spPr>
          <a:xfrm>
            <a:off x="457200" y="2482275"/>
            <a:ext cx="8229600" cy="3521364"/>
          </a:xfrm>
        </p:spPr>
      </p:pic>
    </p:spTree>
    <p:extLst>
      <p:ext uri="{BB962C8B-B14F-4D97-AF65-F5344CB8AC3E}">
        <p14:creationId xmlns:p14="http://schemas.microsoft.com/office/powerpoint/2010/main" val="23221069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7613034"/>
              </p:ext>
            </p:extLst>
          </p:nvPr>
        </p:nvGraphicFramePr>
        <p:xfrm>
          <a:off x="577714" y="3189224"/>
          <a:ext cx="8229600" cy="128523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noProof="0" smtClean="0"/>
                        <a:t>ITEM</a:t>
                      </a:r>
                      <a:endParaRPr lang="pt-BR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META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smtClean="0"/>
                        <a:t>ATUAL</a:t>
                      </a:r>
                      <a:endParaRPr lang="pt-BR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Oferecer educação em tempo integral na educação básica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Até 2015: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50% das escolas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25% dos</a:t>
                      </a:r>
                      <a:r>
                        <a:rPr lang="pt-BR" baseline="0" noProof="0" dirty="0" smtClean="0"/>
                        <a:t> alunos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pt-BR" noProof="0" dirty="0" smtClean="0"/>
                        <a:t>Indicadores MEC: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46,8% das escolas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14,2% dos alunos</a:t>
                      </a:r>
                      <a:endParaRPr lang="pt-BR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71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Quadro Diagnóstico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51609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Fomentar a qualidade da educação básica em todas as etapas e modalidades, com melhoria do fluxo escolar e da aprendizagem, de modo a atingir as seguintes médias nacionais para o </a:t>
            </a:r>
            <a:r>
              <a:rPr lang="pt-BR" dirty="0" err="1" smtClean="0"/>
              <a:t>Ideb</a:t>
            </a:r>
            <a:r>
              <a:rPr lang="pt-BR" dirty="0" smtClean="0"/>
              <a:t>: 6,0 nos anos iniciais do ensino fundamental; 5,5 nos anos finais do ensino fundamental; 5,2 no ensino médio</a:t>
            </a:r>
            <a:endParaRPr lang="pt-B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72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PNE-META 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037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3795" b="-3795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73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IDEB – </a:t>
            </a:r>
            <a:r>
              <a:rPr lang="en-US" dirty="0" err="1"/>
              <a:t>Ensino</a:t>
            </a:r>
            <a:r>
              <a:rPr lang="en-US" dirty="0"/>
              <a:t> Fundamental </a:t>
            </a:r>
            <a:br>
              <a:rPr lang="en-US" dirty="0"/>
            </a:br>
            <a:r>
              <a:rPr lang="en-US" dirty="0" err="1"/>
              <a:t>Anos</a:t>
            </a:r>
            <a:r>
              <a:rPr lang="en-US" dirty="0"/>
              <a:t> </a:t>
            </a:r>
            <a:r>
              <a:rPr lang="en-US" dirty="0" err="1" smtClean="0"/>
              <a:t>iniciais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Dados levantados pelo CME. </a:t>
            </a:r>
            <a:r>
              <a:rPr lang="pt-BR" sz="900" dirty="0"/>
              <a:t>Fonte: Indicadores demográficos e educacionais do MEC. Disponível em: </a:t>
            </a:r>
            <a:r>
              <a:rPr lang="pt-BR" sz="900" u="sng" dirty="0">
                <a:hlinkClick r:id="rId3"/>
              </a:rPr>
              <a:t>http://ide.mec.gov.br/2014/municipios/relatorio/coibge/3552205</a:t>
            </a:r>
            <a:r>
              <a:rPr lang="pt-BR" sz="900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2941983" y="2017741"/>
            <a:ext cx="3315653" cy="3259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70617" y="3021790"/>
            <a:ext cx="579380" cy="3259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30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-3795" b="-3795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74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IDEB – </a:t>
            </a:r>
            <a:r>
              <a:rPr lang="en-US" dirty="0" err="1" smtClean="0"/>
              <a:t>Ensino</a:t>
            </a:r>
            <a:r>
              <a:rPr lang="en-US" dirty="0" smtClean="0"/>
              <a:t> Fundamental </a:t>
            </a:r>
            <a:br>
              <a:rPr lang="en-US" dirty="0" smtClean="0"/>
            </a:br>
            <a:r>
              <a:rPr lang="en-US" dirty="0" err="1" smtClean="0"/>
              <a:t>Anos</a:t>
            </a:r>
            <a:r>
              <a:rPr lang="en-US" dirty="0" smtClean="0"/>
              <a:t> </a:t>
            </a:r>
            <a:r>
              <a:rPr lang="en-US" dirty="0" err="1" smtClean="0"/>
              <a:t>finais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Dados levantados pelo CME. </a:t>
            </a:r>
            <a:r>
              <a:rPr lang="pt-BR" sz="900" dirty="0"/>
              <a:t>Fonte: Indicadores demográficos e educacionais do MEC. Disponível em: </a:t>
            </a:r>
            <a:r>
              <a:rPr lang="pt-BR" sz="900" u="sng" dirty="0">
                <a:hlinkClick r:id="rId3"/>
              </a:rPr>
              <a:t>http://ide.mec.gov.br/2014/municipios/relatorio/coibge/3552205</a:t>
            </a:r>
            <a:r>
              <a:rPr lang="pt-BR" sz="900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2941983" y="2017741"/>
            <a:ext cx="3315653" cy="3259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70617" y="3021790"/>
            <a:ext cx="579380" cy="3259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31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75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IDEB </a:t>
            </a:r>
            <a:r>
              <a:rPr lang="en-US" dirty="0" err="1" smtClean="0"/>
              <a:t>Escoas</a:t>
            </a:r>
            <a:r>
              <a:rPr lang="en-US" dirty="0" smtClean="0"/>
              <a:t> – </a:t>
            </a:r>
            <a:r>
              <a:rPr lang="en-US" dirty="0" err="1" smtClean="0"/>
              <a:t>Anos</a:t>
            </a:r>
            <a:r>
              <a:rPr lang="en-US" dirty="0" smtClean="0"/>
              <a:t> </a:t>
            </a:r>
            <a:r>
              <a:rPr lang="en-US" dirty="0" err="1" smtClean="0"/>
              <a:t>Iniciais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Diferença</a:t>
            </a:r>
            <a:r>
              <a:rPr lang="en-US" sz="2000" dirty="0" smtClean="0"/>
              <a:t> entre meta e IDEB 2013 (zero </a:t>
            </a:r>
            <a:r>
              <a:rPr lang="en-US" sz="2000" dirty="0" err="1" smtClean="0"/>
              <a:t>indica</a:t>
            </a:r>
            <a:r>
              <a:rPr lang="en-US" sz="2000" dirty="0" smtClean="0"/>
              <a:t> IDEB=meta MEC)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84" y="2270017"/>
            <a:ext cx="5276272" cy="40302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38636" y="2505364"/>
            <a:ext cx="229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u"/>
            </a:pPr>
            <a:r>
              <a:rPr lang="en-US" sz="1400" b="1" dirty="0" smtClean="0">
                <a:solidFill>
                  <a:srgbClr val="008000"/>
                </a:solidFill>
              </a:rPr>
              <a:t>IDEB ACIMA DA META</a:t>
            </a:r>
          </a:p>
          <a:p>
            <a:pPr marL="285750" indent="-285750">
              <a:buFont typeface="Wingdings" charset="2"/>
              <a:buChar char="u"/>
            </a:pPr>
            <a:r>
              <a:rPr lang="en-US" sz="1400" b="1" dirty="0" smtClean="0">
                <a:solidFill>
                  <a:srgbClr val="FF0000"/>
                </a:solidFill>
              </a:rPr>
              <a:t>IDEB ABAIXO DA META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Dados levantados pelo CME. Fonte:</a:t>
            </a:r>
            <a:r>
              <a:rPr lang="pt-BR" sz="900" dirty="0"/>
              <a:t> </a:t>
            </a:r>
            <a:r>
              <a:rPr lang="pt-BR" sz="900" dirty="0" smtClean="0"/>
              <a:t>Ofício </a:t>
            </a:r>
            <a:r>
              <a:rPr lang="pt-BR" sz="900" dirty="0"/>
              <a:t>SEDU/DAGPE n</a:t>
            </a:r>
            <a:r>
              <a:rPr lang="pt-BR" sz="900" baseline="30000" dirty="0"/>
              <a:t>o</a:t>
            </a:r>
            <a:r>
              <a:rPr lang="pt-BR" sz="900" dirty="0"/>
              <a:t> 539/</a:t>
            </a:r>
            <a:r>
              <a:rPr lang="pt-BR" sz="900" dirty="0" smtClean="0"/>
              <a:t>2014</a:t>
            </a:r>
            <a:r>
              <a:rPr lang="en-US" sz="900" dirty="0" smtClean="0"/>
              <a:t>. Dados </a:t>
            </a:r>
            <a:r>
              <a:rPr lang="en-US" sz="900" dirty="0" err="1" smtClean="0"/>
              <a:t>disponíveis</a:t>
            </a:r>
            <a:r>
              <a:rPr lang="en-US" sz="900" dirty="0" smtClean="0"/>
              <a:t> </a:t>
            </a:r>
            <a:r>
              <a:rPr lang="en-US" sz="900" dirty="0" err="1" smtClean="0"/>
              <a:t>em</a:t>
            </a:r>
            <a:r>
              <a:rPr lang="en-US" sz="900" dirty="0"/>
              <a:t>: </a:t>
            </a:r>
            <a:r>
              <a:rPr lang="en-US" sz="900" dirty="0">
                <a:hlinkClick r:id="rId3"/>
              </a:rPr>
              <a:t>http://ideb.inep.gov.br</a:t>
            </a:r>
            <a:r>
              <a:rPr lang="en-US" sz="900" dirty="0" smtClean="0">
                <a:hlinkClick r:id="rId3"/>
              </a:rPr>
              <a:t>/</a:t>
            </a:r>
            <a:r>
              <a:rPr lang="en-US" sz="900" dirty="0" smtClean="0"/>
              <a:t> 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3121914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76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IDEB </a:t>
            </a:r>
            <a:r>
              <a:rPr lang="en-US" dirty="0" err="1"/>
              <a:t>Escoas</a:t>
            </a:r>
            <a:r>
              <a:rPr lang="en-US" dirty="0"/>
              <a:t> – </a:t>
            </a:r>
            <a:r>
              <a:rPr lang="en-US" dirty="0" err="1"/>
              <a:t>Anos</a:t>
            </a:r>
            <a:r>
              <a:rPr lang="en-US" dirty="0"/>
              <a:t> </a:t>
            </a:r>
            <a:r>
              <a:rPr lang="en-US" dirty="0" err="1"/>
              <a:t>Iniciais</a:t>
            </a:r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47" r="-37947"/>
          <a:stretch>
            <a:fillRect/>
          </a:stretch>
        </p:blipFill>
        <p:spPr bwMode="auto"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7" name="Pictur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1"/>
          <a:stretch/>
        </p:blipFill>
        <p:spPr bwMode="auto">
          <a:xfrm>
            <a:off x="6429282" y="1864387"/>
            <a:ext cx="1775114" cy="18168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Dados levantados pelo CME. Fonte:</a:t>
            </a:r>
            <a:r>
              <a:rPr lang="pt-BR" sz="900" dirty="0"/>
              <a:t> </a:t>
            </a:r>
            <a:r>
              <a:rPr lang="pt-BR" sz="900" dirty="0" smtClean="0"/>
              <a:t>Ofício </a:t>
            </a:r>
            <a:r>
              <a:rPr lang="pt-BR" sz="900" dirty="0"/>
              <a:t>SEDU/DAGPE n</a:t>
            </a:r>
            <a:r>
              <a:rPr lang="pt-BR" sz="900" baseline="30000" dirty="0"/>
              <a:t>o</a:t>
            </a:r>
            <a:r>
              <a:rPr lang="pt-BR" sz="900" dirty="0"/>
              <a:t> 539/2014</a:t>
            </a:r>
            <a:r>
              <a:rPr lang="en-US" sz="900" dirty="0"/>
              <a:t> 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2818270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-4491" b="-4491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77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IDEB </a:t>
            </a:r>
            <a:r>
              <a:rPr lang="en-US" dirty="0" err="1" smtClean="0"/>
              <a:t>Escolas</a:t>
            </a:r>
            <a:r>
              <a:rPr lang="en-US" dirty="0" smtClean="0"/>
              <a:t> – </a:t>
            </a:r>
            <a:r>
              <a:rPr lang="en-US" dirty="0" err="1" smtClean="0"/>
              <a:t>Anos</a:t>
            </a:r>
            <a:r>
              <a:rPr lang="en-US" dirty="0" smtClean="0"/>
              <a:t> </a:t>
            </a:r>
            <a:r>
              <a:rPr lang="en-US" dirty="0" err="1" smtClean="0"/>
              <a:t>Finais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42600" y="3590636"/>
            <a:ext cx="5695855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11115" y="3221304"/>
            <a:ext cx="1177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META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Dados levantados pelo CME. Fonte:</a:t>
            </a:r>
            <a:r>
              <a:rPr lang="pt-BR" sz="900" dirty="0"/>
              <a:t> </a:t>
            </a:r>
            <a:r>
              <a:rPr lang="pt-BR" sz="900" dirty="0" smtClean="0"/>
              <a:t>Ofício </a:t>
            </a:r>
            <a:r>
              <a:rPr lang="pt-BR" sz="900" dirty="0"/>
              <a:t>SEDU/DAGPE n</a:t>
            </a:r>
            <a:r>
              <a:rPr lang="pt-BR" sz="900" baseline="30000" dirty="0"/>
              <a:t>o</a:t>
            </a:r>
            <a:r>
              <a:rPr lang="pt-BR" sz="900" dirty="0"/>
              <a:t> 539/</a:t>
            </a:r>
            <a:r>
              <a:rPr lang="pt-BR" sz="900" dirty="0" smtClean="0"/>
              <a:t>2014</a:t>
            </a:r>
            <a:r>
              <a:rPr lang="en-US" sz="900" dirty="0" smtClean="0"/>
              <a:t>. </a:t>
            </a:r>
            <a:r>
              <a:rPr lang="en-US" sz="900" dirty="0"/>
              <a:t>Dados </a:t>
            </a:r>
            <a:r>
              <a:rPr lang="en-US" sz="900" dirty="0" err="1"/>
              <a:t>disponíveis</a:t>
            </a:r>
            <a:r>
              <a:rPr lang="en-US" sz="900" dirty="0"/>
              <a:t> </a:t>
            </a:r>
            <a:r>
              <a:rPr lang="en-US" sz="900" dirty="0" err="1"/>
              <a:t>em</a:t>
            </a:r>
            <a:r>
              <a:rPr lang="en-US" sz="900" dirty="0"/>
              <a:t>: </a:t>
            </a:r>
            <a:r>
              <a:rPr lang="en-US" sz="900" dirty="0">
                <a:hlinkClick r:id="rId3"/>
              </a:rPr>
              <a:t>http://ideb.inep.gov.br/</a:t>
            </a:r>
            <a:r>
              <a:rPr lang="en-US" sz="900" dirty="0"/>
              <a:t> 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3046871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78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IDEB </a:t>
            </a:r>
            <a:r>
              <a:rPr lang="en-US" dirty="0" err="1"/>
              <a:t>Escolas</a:t>
            </a:r>
            <a:r>
              <a:rPr lang="en-US" dirty="0"/>
              <a:t> – </a:t>
            </a:r>
            <a:r>
              <a:rPr lang="en-US" dirty="0" err="1" smtClean="0"/>
              <a:t>Anos</a:t>
            </a:r>
            <a:r>
              <a:rPr lang="en-US" dirty="0" smtClean="0"/>
              <a:t> </a:t>
            </a:r>
            <a:r>
              <a:rPr lang="en-US" dirty="0" err="1" smtClean="0"/>
              <a:t>Finais</a:t>
            </a:r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78" r="-35878"/>
          <a:stretch>
            <a:fillRect/>
          </a:stretch>
        </p:blipFill>
        <p:spPr bwMode="auto"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7" name="Pictur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/>
          <a:stretch/>
        </p:blipFill>
        <p:spPr bwMode="auto">
          <a:xfrm>
            <a:off x="6038418" y="1894608"/>
            <a:ext cx="1904855" cy="1266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Dados levantados pelo CME. Fonte:</a:t>
            </a:r>
            <a:r>
              <a:rPr lang="pt-BR" sz="900" dirty="0"/>
              <a:t> </a:t>
            </a:r>
            <a:r>
              <a:rPr lang="pt-BR" sz="900" dirty="0" smtClean="0"/>
              <a:t>Ofício </a:t>
            </a:r>
            <a:r>
              <a:rPr lang="pt-BR" sz="900" dirty="0"/>
              <a:t>SEDU/DAGPE n</a:t>
            </a:r>
            <a:r>
              <a:rPr lang="pt-BR" sz="900" baseline="30000" dirty="0"/>
              <a:t>o</a:t>
            </a:r>
            <a:r>
              <a:rPr lang="pt-BR" sz="900" dirty="0"/>
              <a:t> 539/2014</a:t>
            </a:r>
            <a:r>
              <a:rPr lang="en-US" sz="900" dirty="0"/>
              <a:t> 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38411217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-3795" b="-3795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79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IDEB – </a:t>
            </a:r>
            <a:r>
              <a:rPr lang="en-US" dirty="0" err="1" smtClean="0"/>
              <a:t>Ensino</a:t>
            </a:r>
            <a:r>
              <a:rPr lang="en-US" dirty="0" smtClean="0"/>
              <a:t> </a:t>
            </a:r>
            <a:r>
              <a:rPr lang="en-US" dirty="0" err="1" smtClean="0"/>
              <a:t>Médio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41983" y="2017741"/>
            <a:ext cx="3315653" cy="3259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Dados levantados pelo CME. </a:t>
            </a:r>
            <a:r>
              <a:rPr lang="pt-BR" sz="900" dirty="0"/>
              <a:t>Fonte: Indicadores demográficos e educacionais do MEC. Disponível em: </a:t>
            </a:r>
            <a:r>
              <a:rPr lang="pt-BR" sz="900" u="sng" dirty="0">
                <a:hlinkClick r:id="rId3"/>
              </a:rPr>
              <a:t>http://ide.mec.gov.br/2014/municipios/relatorio/coibge/3552205</a:t>
            </a:r>
            <a:r>
              <a:rPr lang="pt-BR" sz="900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83909" y="3463791"/>
            <a:ext cx="1466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DADOS NÃO DISPONÍVEIS NO MEC!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038273" y="3960091"/>
            <a:ext cx="611909" cy="7735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026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/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endParaRPr lang="pt-BR" sz="1200" dirty="0" smtClean="0"/>
          </a:p>
          <a:p>
            <a:pPr marL="118872" lvl="1" indent="0" algn="ctr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r>
              <a:rPr lang="pt-BR" sz="1200" dirty="0" smtClean="0"/>
              <a:t>Fonte</a:t>
            </a:r>
            <a:r>
              <a:rPr lang="pt-BR" sz="1200" dirty="0"/>
              <a:t>: IBGE. Disponível em: </a:t>
            </a:r>
            <a:r>
              <a:rPr lang="pt-BR" sz="1200" u="sng" dirty="0">
                <a:hlinkClick r:id="rId2"/>
              </a:rPr>
              <a:t>http://www.cidades.ibge.gov.br/</a:t>
            </a:r>
            <a:r>
              <a:rPr lang="pt-BR" sz="1200" dirty="0"/>
              <a:t> </a:t>
            </a:r>
            <a:endParaRPr lang="en-US" sz="12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8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Faixas etárias população</a:t>
            </a:r>
            <a:endParaRPr lang="pt-BR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05" y="1775192"/>
            <a:ext cx="6999019" cy="43189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920147" y="4533372"/>
            <a:ext cx="740949" cy="41309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99165" y="4407651"/>
            <a:ext cx="740949" cy="41309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76549" y="4069837"/>
            <a:ext cx="8435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</a:rPr>
              <a:t>CRECHE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71325" y="4069837"/>
            <a:ext cx="8435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</a:rPr>
              <a:t>PRE-ESCOLA</a:t>
            </a:r>
            <a:endParaRPr lang="en-US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80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7388575"/>
              </p:ext>
            </p:extLst>
          </p:nvPr>
        </p:nvGraphicFramePr>
        <p:xfrm>
          <a:off x="577714" y="2883281"/>
          <a:ext cx="8229600" cy="26568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noProof="0" smtClean="0"/>
                        <a:t>ITEM</a:t>
                      </a:r>
                      <a:endParaRPr lang="pt-BR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META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smtClean="0"/>
                        <a:t>ATUAL</a:t>
                      </a:r>
                      <a:endParaRPr lang="pt-BR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Fomentar a qualidade da educação básica em todas as etapas e modalidades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pt-BR" noProof="0" dirty="0" smtClean="0"/>
                        <a:t>Até 2025: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Ensino</a:t>
                      </a:r>
                      <a:r>
                        <a:rPr lang="pt-BR" baseline="0" noProof="0" dirty="0" smtClean="0"/>
                        <a:t> Fundamental anos iniciais: </a:t>
                      </a:r>
                      <a:r>
                        <a:rPr lang="pt-BR" noProof="0" dirty="0" smtClean="0"/>
                        <a:t>IDEB 6,0 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Ensino Fundamental anos finais: IDEB 5,5</a:t>
                      </a:r>
                      <a:endParaRPr lang="pt-BR" baseline="0" noProof="0" dirty="0" smtClean="0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pt-BR" baseline="0" noProof="0" dirty="0" smtClean="0"/>
                        <a:t>Ensino Médio: IDEB 5,2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IDEB ~6,0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IDEB ~5,6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IDEB</a:t>
                      </a:r>
                      <a:r>
                        <a:rPr lang="pt-BR" baseline="0" noProof="0" dirty="0" smtClean="0"/>
                        <a:t> não disponível. Média no Brasil: 3,7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endParaRPr lang="pt-BR" baseline="0" noProof="0" dirty="0" smtClean="0"/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pt-BR" baseline="0" noProof="0" dirty="0" smtClean="0"/>
                        <a:t>(*) Situação muito heterogênea entre as escolas do município</a:t>
                      </a:r>
                      <a:endParaRPr lang="pt-BR" noProof="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80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Quadro Diagnóstico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8520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Elevar a escolaridade média da população de 18 (dezoito) a 29 (vinte e nove) anos, de modo a alcançar, no mínimo, 12 (doze) anos de estudo no último ano de vigência deste plano, para as populações do campo, da região de menor escolaridade no País e dos 25% (vinte e cinco por cento) mais pobres, e igualar a escolaridade média entre negros e não negros declarados à Fundação Instituto Brasileiro de Geografia e Estatística – IBGE</a:t>
            </a:r>
            <a:endParaRPr lang="pt-B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81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PNE-META 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147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445" b="50333"/>
          <a:stretch/>
        </p:blipFill>
        <p:spPr>
          <a:xfrm>
            <a:off x="457200" y="2251347"/>
            <a:ext cx="8229600" cy="357909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82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Indicadores</a:t>
            </a:r>
            <a:r>
              <a:rPr lang="en-US" dirty="0" smtClean="0"/>
              <a:t> MEC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725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83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Indicadores</a:t>
            </a:r>
            <a:r>
              <a:rPr lang="en-US" dirty="0" smtClean="0"/>
              <a:t> MEC</a:t>
            </a:r>
            <a:endParaRPr lang="en-US" dirty="0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9664" b="59"/>
          <a:stretch/>
        </p:blipFill>
        <p:spPr>
          <a:xfrm>
            <a:off x="457200" y="2251434"/>
            <a:ext cx="8229600" cy="3590575"/>
          </a:xfrm>
        </p:spPr>
      </p:pic>
    </p:spTree>
    <p:extLst>
      <p:ext uri="{BB962C8B-B14F-4D97-AF65-F5344CB8AC3E}">
        <p14:creationId xmlns:p14="http://schemas.microsoft.com/office/powerpoint/2010/main" val="25506971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Número</a:t>
            </a:r>
            <a:r>
              <a:rPr lang="en-US" sz="2800" dirty="0" smtClean="0"/>
              <a:t> de </a:t>
            </a:r>
            <a:r>
              <a:rPr lang="en-US" sz="2800" dirty="0" err="1" smtClean="0"/>
              <a:t>habitantes</a:t>
            </a:r>
            <a:r>
              <a:rPr lang="en-US" sz="2800" dirty="0" smtClean="0"/>
              <a:t> </a:t>
            </a:r>
            <a:r>
              <a:rPr lang="en-US" sz="2800" dirty="0" err="1" smtClean="0"/>
              <a:t>na</a:t>
            </a:r>
            <a:r>
              <a:rPr lang="en-US" sz="2800" dirty="0" smtClean="0"/>
              <a:t> </a:t>
            </a:r>
            <a:r>
              <a:rPr lang="en-US" sz="2800" dirty="0" err="1" smtClean="0"/>
              <a:t>zona</a:t>
            </a:r>
            <a:r>
              <a:rPr lang="en-US" sz="2800" dirty="0" smtClean="0"/>
              <a:t> rural de Sorocaba (</a:t>
            </a:r>
            <a:r>
              <a:rPr lang="en-US" sz="2800" dirty="0" err="1" smtClean="0"/>
              <a:t>Censos</a:t>
            </a:r>
            <a:r>
              <a:rPr lang="en-US" sz="2800" dirty="0" smtClean="0"/>
              <a:t> 2000 e 2010)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84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População</a:t>
            </a:r>
            <a:r>
              <a:rPr lang="en-US" dirty="0" smtClean="0"/>
              <a:t> rural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30" y="3209639"/>
            <a:ext cx="4038366" cy="2483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7" y="3209639"/>
            <a:ext cx="4038367" cy="24834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Dados levantados pelo CME. Fonte: censo </a:t>
            </a:r>
            <a:r>
              <a:rPr lang="pt-BR" sz="900" dirty="0"/>
              <a:t>2000 e 2010. Disponível em: </a:t>
            </a:r>
            <a:r>
              <a:rPr lang="pt-BR" sz="900" u="sng" dirty="0">
                <a:hlinkClick r:id="rId4"/>
              </a:rPr>
              <a:t>http://ide.mec.gov.br/2014/municipios/relatorio/coibge/3552205</a:t>
            </a:r>
            <a:r>
              <a:rPr lang="pt-BR" sz="900" dirty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604534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0569376"/>
              </p:ext>
            </p:extLst>
          </p:nvPr>
        </p:nvGraphicFramePr>
        <p:xfrm>
          <a:off x="577714" y="2883281"/>
          <a:ext cx="8229600" cy="247395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noProof="0" smtClean="0"/>
                        <a:t>ITEM</a:t>
                      </a:r>
                      <a:endParaRPr lang="pt-BR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META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smtClean="0"/>
                        <a:t>ATUAL</a:t>
                      </a:r>
                      <a:endParaRPr lang="pt-BR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Elevar a escolaridade média da população de 18-29 anos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pt-BR" noProof="0" dirty="0" smtClean="0"/>
                        <a:t>Até 2025: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12 anos de estud</a:t>
                      </a:r>
                      <a:r>
                        <a:rPr lang="pt-BR" baseline="0" noProof="0" dirty="0" smtClean="0"/>
                        <a:t>o</a:t>
                      </a:r>
                      <a:endParaRPr lang="pt-BR" noProof="0" dirty="0" smtClean="0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pt-BR" noProof="0" dirty="0" smtClean="0"/>
                        <a:t>10,2 anos (geral)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pt-BR" noProof="0" dirty="0" smtClean="0"/>
                        <a:t>9,1 anos (população rural)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Diminuir a diferença de escolaridade entre negros e não negros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Arial"/>
                        <a:buNone/>
                      </a:pPr>
                      <a:r>
                        <a:rPr lang="pt-BR" noProof="0" dirty="0" smtClean="0"/>
                        <a:t>Até 2025: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Igualar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pt-BR" noProof="0" dirty="0" smtClean="0"/>
                        <a:t>Brasil atendeu a meta primária universal da UNESCO para inserção de minorias étnicas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85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Quadro Diagnóstico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0772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Elevar a taxa de alfabetização da população com 15 (quinze) anos ou mais para 93,5% (noventa e três inteiros e cinco décimos por cento) até 2015 e, até o final da vigência deste PNE, erradicar o analfabetismo absoluto e reduzir em 50% (cinquenta por cento) a taxa de analfabetismo funcional</a:t>
            </a:r>
            <a:endParaRPr lang="pt-B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86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PNE-META 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767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5453" b="-5453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87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Indicador</a:t>
            </a:r>
            <a:r>
              <a:rPr lang="en-US" dirty="0" smtClean="0"/>
              <a:t> MEC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614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2089" b="-2089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88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Indicador</a:t>
            </a:r>
            <a:r>
              <a:rPr lang="en-US" dirty="0" smtClean="0"/>
              <a:t> MEC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0874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9857030"/>
              </p:ext>
            </p:extLst>
          </p:nvPr>
        </p:nvGraphicFramePr>
        <p:xfrm>
          <a:off x="1593272" y="2802391"/>
          <a:ext cx="5996710" cy="24942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998355"/>
                <a:gridCol w="2998355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Pessoas</a:t>
                      </a:r>
                      <a:r>
                        <a:rPr lang="en-US" dirty="0" smtClean="0"/>
                        <a:t> de 15 </a:t>
                      </a:r>
                      <a:r>
                        <a:rPr lang="en-US" dirty="0" err="1" smtClean="0"/>
                        <a:t>anos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ou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mais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que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não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sabem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ler</a:t>
                      </a:r>
                      <a:r>
                        <a:rPr lang="en-US" dirty="0" smtClean="0"/>
                        <a:t> e </a:t>
                      </a:r>
                      <a:r>
                        <a:rPr lang="en-US" dirty="0" err="1" smtClean="0"/>
                        <a:t>escrever</a:t>
                      </a:r>
                      <a:r>
                        <a:rPr lang="en-US" dirty="0" smtClean="0"/>
                        <a:t>	</a:t>
                      </a:r>
                      <a:r>
                        <a:rPr lang="en-US" dirty="0" err="1" smtClean="0"/>
                        <a:t>em</a:t>
                      </a:r>
                      <a:r>
                        <a:rPr lang="en-US" dirty="0" smtClean="0"/>
                        <a:t> Sorocaba (</a:t>
                      </a:r>
                      <a:r>
                        <a:rPr lang="en-US" dirty="0" err="1" smtClean="0"/>
                        <a:t>Censo</a:t>
                      </a:r>
                      <a:r>
                        <a:rPr lang="en-US" dirty="0" smtClean="0"/>
                        <a:t> 2010)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 a 24 </a:t>
                      </a:r>
                      <a:r>
                        <a:rPr lang="en-US" dirty="0" err="1" smtClean="0"/>
                        <a:t>anos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822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 a 39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anos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2.068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 a 59 </a:t>
                      </a:r>
                      <a:r>
                        <a:rPr lang="en-US" dirty="0" err="1" smtClean="0"/>
                        <a:t>anos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4.782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 </a:t>
                      </a:r>
                      <a:r>
                        <a:rPr lang="en-US" dirty="0" err="1" smtClean="0"/>
                        <a:t>anos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ou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mais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6.701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14.373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89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Analfabetismo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Dados levantados pelo CME. </a:t>
            </a:r>
            <a:r>
              <a:rPr lang="pt-BR" sz="900" dirty="0"/>
              <a:t>Fonte: censo demográfico 2010: resultados do universo - indicadores sociais municipais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28183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7206" r="-7206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9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escolas</a:t>
            </a:r>
            <a:r>
              <a:rPr lang="en-US" dirty="0" smtClean="0"/>
              <a:t> </a:t>
            </a:r>
            <a:r>
              <a:rPr lang="en-US" dirty="0" err="1" smtClean="0"/>
              <a:t>públicas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Dados levantados pelo CME. </a:t>
            </a:r>
            <a:r>
              <a:rPr lang="pt-BR" sz="900" dirty="0"/>
              <a:t>Fonte: Indicadores demográficos e educacionais do MEC. Disponível em: </a:t>
            </a:r>
            <a:r>
              <a:rPr lang="pt-BR" sz="900" u="sng" dirty="0">
                <a:hlinkClick r:id="rId3"/>
              </a:rPr>
              <a:t>http://ide.mec.gov.br/2014/municipios/relatorio/coibge/3552205</a:t>
            </a:r>
            <a:r>
              <a:rPr lang="pt-BR" sz="900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7454177" y="2966624"/>
            <a:ext cx="740949" cy="2925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06944" y="1900493"/>
            <a:ext cx="1691542" cy="30633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75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4602409"/>
              </p:ext>
            </p:extLst>
          </p:nvPr>
        </p:nvGraphicFramePr>
        <p:xfrm>
          <a:off x="577714" y="2583111"/>
          <a:ext cx="8229600" cy="311403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noProof="0" smtClean="0"/>
                        <a:t>ITEM</a:t>
                      </a:r>
                      <a:endParaRPr lang="pt-BR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META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smtClean="0"/>
                        <a:t>ATUAL</a:t>
                      </a:r>
                      <a:endParaRPr lang="pt-BR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Elevar a taxa de alfabetização da população com 15 anos ou mais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pt-BR" noProof="0" dirty="0" smtClean="0"/>
                        <a:t>Até 2015: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93,5%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pt-BR" noProof="0" dirty="0" smtClean="0"/>
                        <a:t>96,9%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Erradicar o analfabetismo absoluto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Arial"/>
                        <a:buNone/>
                      </a:pPr>
                      <a:r>
                        <a:rPr lang="pt-BR" noProof="0" dirty="0" smtClean="0"/>
                        <a:t>Até 2025: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Erradicar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14.373 </a:t>
                      </a:r>
                      <a:r>
                        <a:rPr lang="en-US" dirty="0" err="1" smtClean="0"/>
                        <a:t>pessoas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Reduzir a taxa de analfabetismo funcional</a:t>
                      </a:r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Arial"/>
                        <a:buNone/>
                      </a:pPr>
                      <a:r>
                        <a:rPr lang="pt-BR" noProof="0" dirty="0" smtClean="0"/>
                        <a:t>Até 2025: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Reduzir em 50%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pt-BR" noProof="0" dirty="0" smtClean="0"/>
                        <a:t>16%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90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Quadro Diagnóstico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729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Oferecer, no mínimo, 25% (vinte e cinco por cento) das matrículas de educação de jovens e adultos, nos ensinos fundamental e médio, na forma integrada à educação profissional</a:t>
            </a:r>
            <a:endParaRPr lang="pt-B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91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PNE-META 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329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6600971"/>
              </p:ext>
            </p:extLst>
          </p:nvPr>
        </p:nvGraphicFramePr>
        <p:xfrm>
          <a:off x="1593272" y="2802391"/>
          <a:ext cx="5996710" cy="24942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998355"/>
                <a:gridCol w="2998355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Pessoas</a:t>
                      </a:r>
                      <a:r>
                        <a:rPr lang="en-US" dirty="0" smtClean="0"/>
                        <a:t> de 15 </a:t>
                      </a:r>
                      <a:r>
                        <a:rPr lang="en-US" dirty="0" err="1" smtClean="0"/>
                        <a:t>anos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ou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mais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que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não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sabem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ler</a:t>
                      </a:r>
                      <a:r>
                        <a:rPr lang="en-US" dirty="0" smtClean="0"/>
                        <a:t> e </a:t>
                      </a:r>
                      <a:r>
                        <a:rPr lang="en-US" dirty="0" err="1" smtClean="0"/>
                        <a:t>escrever</a:t>
                      </a:r>
                      <a:r>
                        <a:rPr lang="en-US" dirty="0" smtClean="0"/>
                        <a:t>	</a:t>
                      </a:r>
                      <a:r>
                        <a:rPr lang="en-US" dirty="0" err="1" smtClean="0"/>
                        <a:t>em</a:t>
                      </a:r>
                      <a:r>
                        <a:rPr lang="en-US" dirty="0" smtClean="0"/>
                        <a:t> Sorocaba (</a:t>
                      </a:r>
                      <a:r>
                        <a:rPr lang="en-US" dirty="0" err="1" smtClean="0"/>
                        <a:t>Censo</a:t>
                      </a:r>
                      <a:r>
                        <a:rPr lang="en-US" dirty="0" smtClean="0"/>
                        <a:t> 2010)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 a 24 </a:t>
                      </a:r>
                      <a:r>
                        <a:rPr lang="en-US" dirty="0" err="1" smtClean="0"/>
                        <a:t>anos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822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 a 39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anos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2.068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 a 59 </a:t>
                      </a:r>
                      <a:r>
                        <a:rPr lang="en-US" dirty="0" err="1" smtClean="0"/>
                        <a:t>anos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4.782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 </a:t>
                      </a:r>
                      <a:r>
                        <a:rPr lang="en-US" dirty="0" err="1" smtClean="0"/>
                        <a:t>anos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ou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mais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6.701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14.373 (&lt;3%)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92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Analfabetismo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2600" y="6187567"/>
            <a:ext cx="8201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Dados levantados pelo CME. </a:t>
            </a:r>
            <a:r>
              <a:rPr lang="pt-BR" sz="900" dirty="0"/>
              <a:t>Fonte: censo demográfico 2010: resultados do universo - indicadores sociais municipais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289038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35" b="135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93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alunos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002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Programa</a:t>
            </a:r>
            <a:r>
              <a:rPr lang="en-US" sz="2800" dirty="0" smtClean="0"/>
              <a:t> ALFASOL (</a:t>
            </a:r>
            <a:r>
              <a:rPr lang="en-US" sz="2800" dirty="0" err="1" smtClean="0"/>
              <a:t>Alfabetização</a:t>
            </a:r>
            <a:r>
              <a:rPr lang="en-US" sz="2800" dirty="0" smtClean="0"/>
              <a:t> </a:t>
            </a:r>
            <a:r>
              <a:rPr lang="en-US" sz="2800" dirty="0" err="1" smtClean="0"/>
              <a:t>Solidária</a:t>
            </a:r>
            <a:r>
              <a:rPr lang="en-US" sz="2800" dirty="0" smtClean="0"/>
              <a:t>)</a:t>
            </a:r>
          </a:p>
          <a:p>
            <a:pPr lvl="1"/>
            <a:r>
              <a:rPr lang="en-US" sz="2400" dirty="0" err="1" smtClean="0"/>
              <a:t>Setembro</a:t>
            </a:r>
            <a:r>
              <a:rPr lang="en-US" sz="2400" dirty="0" smtClean="0"/>
              <a:t> </a:t>
            </a:r>
            <a:r>
              <a:rPr lang="en-US" sz="2400" dirty="0"/>
              <a:t>de 2010 </a:t>
            </a:r>
            <a:r>
              <a:rPr lang="en-US" sz="2400" dirty="0" smtClean="0"/>
              <a:t>a </a:t>
            </a:r>
            <a:r>
              <a:rPr lang="en-US" sz="2400" dirty="0" err="1"/>
              <a:t>novembro</a:t>
            </a:r>
            <a:r>
              <a:rPr lang="en-US" sz="2400" dirty="0"/>
              <a:t> de 2012</a:t>
            </a:r>
            <a:r>
              <a:rPr lang="en-US" sz="2400" dirty="0" smtClean="0"/>
              <a:t>.</a:t>
            </a:r>
            <a:endParaRPr lang="en-US" sz="2400" dirty="0"/>
          </a:p>
          <a:p>
            <a:pPr lvl="1"/>
            <a:r>
              <a:rPr lang="en-US" sz="2400" dirty="0" smtClean="0"/>
              <a:t>2010</a:t>
            </a:r>
            <a:r>
              <a:rPr lang="en-US" sz="2400" dirty="0"/>
              <a:t>\2011 =&gt; 68 </a:t>
            </a:r>
            <a:r>
              <a:rPr lang="en-US" sz="2400" dirty="0" err="1"/>
              <a:t>alunos</a:t>
            </a:r>
            <a:r>
              <a:rPr lang="en-US" sz="2400" dirty="0"/>
              <a:t> </a:t>
            </a:r>
            <a:r>
              <a:rPr lang="en-US" sz="2400" dirty="0" err="1"/>
              <a:t>matriculados</a:t>
            </a:r>
            <a:r>
              <a:rPr lang="en-US" sz="2400" dirty="0"/>
              <a:t> - 19 </a:t>
            </a:r>
            <a:r>
              <a:rPr lang="en-US" sz="2400" dirty="0" err="1"/>
              <a:t>alunos</a:t>
            </a:r>
            <a:r>
              <a:rPr lang="en-US" sz="2400" dirty="0"/>
              <a:t> </a:t>
            </a:r>
            <a:r>
              <a:rPr lang="en-US" sz="2400" dirty="0" err="1"/>
              <a:t>evadidos</a:t>
            </a:r>
            <a:r>
              <a:rPr lang="en-US" sz="2400" dirty="0"/>
              <a:t> e 09 </a:t>
            </a:r>
            <a:r>
              <a:rPr lang="en-US" sz="2400" dirty="0" err="1"/>
              <a:t>formandos</a:t>
            </a:r>
            <a:r>
              <a:rPr lang="en-US" sz="2400" dirty="0"/>
              <a:t> no final de 2011.</a:t>
            </a:r>
          </a:p>
          <a:p>
            <a:pPr lvl="1"/>
            <a:r>
              <a:rPr lang="en-US" sz="2400" dirty="0" smtClean="0"/>
              <a:t>2012 </a:t>
            </a:r>
            <a:r>
              <a:rPr lang="en-US" sz="2400" dirty="0"/>
              <a:t>=&gt; 43 </a:t>
            </a:r>
            <a:r>
              <a:rPr lang="en-US" sz="2400" dirty="0" err="1"/>
              <a:t>alunos</a:t>
            </a:r>
            <a:r>
              <a:rPr lang="en-US" sz="2400" dirty="0"/>
              <a:t> </a:t>
            </a:r>
            <a:r>
              <a:rPr lang="en-US" sz="2400" dirty="0" err="1"/>
              <a:t>matriculados</a:t>
            </a:r>
            <a:r>
              <a:rPr lang="en-US" sz="2400" dirty="0"/>
              <a:t> - 08 </a:t>
            </a:r>
            <a:r>
              <a:rPr lang="en-US" sz="2400" dirty="0" err="1"/>
              <a:t>alunos</a:t>
            </a:r>
            <a:r>
              <a:rPr lang="en-US" sz="2400" dirty="0"/>
              <a:t> </a:t>
            </a:r>
            <a:r>
              <a:rPr lang="en-US" sz="2400" dirty="0" err="1"/>
              <a:t>evadidos</a:t>
            </a:r>
            <a:r>
              <a:rPr lang="en-US" sz="2400" dirty="0"/>
              <a:t> - 10 </a:t>
            </a:r>
            <a:r>
              <a:rPr lang="en-US" sz="2400" dirty="0" err="1"/>
              <a:t>formandos</a:t>
            </a:r>
            <a:r>
              <a:rPr lang="en-US" sz="2400" dirty="0"/>
              <a:t>. </a:t>
            </a:r>
            <a:endParaRPr lang="en-US" sz="2400" dirty="0" smtClean="0"/>
          </a:p>
          <a:p>
            <a:pPr lvl="1"/>
            <a:r>
              <a:rPr lang="en-US" sz="2400" dirty="0" smtClean="0"/>
              <a:t>Final </a:t>
            </a:r>
            <a:r>
              <a:rPr lang="en-US" sz="2400" dirty="0"/>
              <a:t>da </a:t>
            </a:r>
            <a:r>
              <a:rPr lang="en-US" sz="2400" dirty="0" err="1"/>
              <a:t>parceria</a:t>
            </a:r>
            <a:r>
              <a:rPr lang="en-US" sz="2400" dirty="0"/>
              <a:t> =&gt; 25 </a:t>
            </a:r>
            <a:r>
              <a:rPr lang="en-US" sz="2400" dirty="0" err="1"/>
              <a:t>alunos</a:t>
            </a:r>
            <a:r>
              <a:rPr lang="en-US" sz="2400" dirty="0"/>
              <a:t> </a:t>
            </a:r>
            <a:r>
              <a:rPr lang="en-US" sz="2400" dirty="0" err="1"/>
              <a:t>encaminhados</a:t>
            </a:r>
            <a:r>
              <a:rPr lang="en-US" sz="2400" dirty="0"/>
              <a:t> </a:t>
            </a:r>
            <a:r>
              <a:rPr lang="en-US" sz="2400" dirty="0" err="1"/>
              <a:t>para</a:t>
            </a:r>
            <a:r>
              <a:rPr lang="en-US" sz="2400" dirty="0"/>
              <a:t> a </a:t>
            </a:r>
            <a:r>
              <a:rPr lang="en-US" sz="2400" dirty="0" err="1"/>
              <a:t>sala</a:t>
            </a:r>
            <a:r>
              <a:rPr lang="en-US" sz="2400" dirty="0"/>
              <a:t> do Alfa Vida dos </a:t>
            </a:r>
            <a:r>
              <a:rPr lang="en-US" sz="2400" dirty="0" err="1"/>
              <a:t>bairros</a:t>
            </a:r>
            <a:r>
              <a:rPr lang="en-US" sz="2400" dirty="0"/>
              <a:t>: Nova Sorocaba e </a:t>
            </a:r>
            <a:r>
              <a:rPr lang="en-US" sz="2400" dirty="0" err="1"/>
              <a:t>Vitória</a:t>
            </a:r>
            <a:r>
              <a:rPr lang="en-US" sz="2400" dirty="0"/>
              <a:t> </a:t>
            </a:r>
            <a:r>
              <a:rPr lang="en-US" sz="2400" dirty="0" err="1"/>
              <a:t>Régia</a:t>
            </a:r>
            <a:r>
              <a:rPr lang="en-US" sz="2400" dirty="0"/>
              <a:t> </a:t>
            </a:r>
            <a:r>
              <a:rPr lang="en-US" sz="2400" dirty="0" err="1"/>
              <a:t>ou</a:t>
            </a:r>
            <a:r>
              <a:rPr lang="en-US" sz="2400" dirty="0"/>
              <a:t> </a:t>
            </a:r>
            <a:r>
              <a:rPr lang="en-US" sz="2400" dirty="0" err="1"/>
              <a:t>bairros</a:t>
            </a:r>
            <a:r>
              <a:rPr lang="en-US" sz="2400" dirty="0"/>
              <a:t> </a:t>
            </a:r>
            <a:r>
              <a:rPr lang="en-US" sz="2400" dirty="0" err="1"/>
              <a:t>próximos</a:t>
            </a:r>
            <a:r>
              <a:rPr lang="en-US" sz="2400" dirty="0" smtClean="0"/>
              <a:t>.</a:t>
            </a:r>
            <a:endParaRPr lang="en-US" sz="2400" dirty="0"/>
          </a:p>
          <a:p>
            <a:pPr lvl="1"/>
            <a:r>
              <a:rPr lang="en-US" sz="2400" dirty="0" err="1"/>
              <a:t>Faixa</a:t>
            </a:r>
            <a:r>
              <a:rPr lang="en-US" sz="2400" dirty="0"/>
              <a:t> </a:t>
            </a:r>
            <a:r>
              <a:rPr lang="en-US" sz="2400" dirty="0" err="1"/>
              <a:t>etária</a:t>
            </a:r>
            <a:r>
              <a:rPr lang="en-US" sz="2400" dirty="0"/>
              <a:t> =&gt; de 24 </a:t>
            </a:r>
            <a:r>
              <a:rPr lang="en-US" sz="2400" dirty="0" err="1"/>
              <a:t>anos</a:t>
            </a:r>
            <a:r>
              <a:rPr lang="en-US" sz="2400" dirty="0"/>
              <a:t> </a:t>
            </a:r>
            <a:r>
              <a:rPr lang="en-US" sz="2400" dirty="0" err="1"/>
              <a:t>até</a:t>
            </a:r>
            <a:r>
              <a:rPr lang="en-US" sz="2400" dirty="0"/>
              <a:t> 86 </a:t>
            </a:r>
            <a:r>
              <a:rPr lang="en-US" sz="2400" dirty="0" err="1"/>
              <a:t>anos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94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Projetos</a:t>
            </a:r>
            <a:r>
              <a:rPr lang="en-US" dirty="0" smtClean="0"/>
              <a:t> </a:t>
            </a:r>
            <a:r>
              <a:rPr lang="en-US" dirty="0" err="1" smtClean="0"/>
              <a:t>Especiais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6061364"/>
            <a:ext cx="7994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Fonte</a:t>
            </a:r>
            <a:r>
              <a:rPr lang="en-US" sz="1200" dirty="0" smtClean="0"/>
              <a:t>: </a:t>
            </a:r>
            <a:r>
              <a:rPr lang="en-US" sz="1200" dirty="0" err="1" smtClean="0"/>
              <a:t>Profa</a:t>
            </a:r>
            <a:r>
              <a:rPr lang="en-US" sz="1200" dirty="0"/>
              <a:t>. Ma. Beatriz Elaine </a:t>
            </a:r>
            <a:r>
              <a:rPr lang="en-US" sz="1200" dirty="0" err="1"/>
              <a:t>Picini</a:t>
            </a:r>
            <a:r>
              <a:rPr lang="en-US" sz="1200" dirty="0"/>
              <a:t> </a:t>
            </a:r>
            <a:r>
              <a:rPr lang="en-US" sz="1200" dirty="0" err="1"/>
              <a:t>Magagna</a:t>
            </a:r>
            <a:r>
              <a:rPr lang="en-US" sz="1200" dirty="0"/>
              <a:t>, </a:t>
            </a:r>
            <a:r>
              <a:rPr lang="en-US" sz="1200" dirty="0" err="1"/>
              <a:t>Coordenadora</a:t>
            </a:r>
            <a:r>
              <a:rPr lang="en-US" sz="1200" dirty="0"/>
              <a:t> do PROEJA-</a:t>
            </a:r>
            <a:r>
              <a:rPr lang="en-US" sz="1200" dirty="0" err="1"/>
              <a:t>Uniso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22737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0102745"/>
              </p:ext>
            </p:extLst>
          </p:nvPr>
        </p:nvGraphicFramePr>
        <p:xfrm>
          <a:off x="577714" y="2583111"/>
          <a:ext cx="8229600" cy="210819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noProof="0" smtClean="0"/>
                        <a:t>ITEM</a:t>
                      </a:r>
                      <a:endParaRPr lang="pt-BR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 smtClean="0"/>
                        <a:t>META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smtClean="0"/>
                        <a:t>ATUAL</a:t>
                      </a:r>
                      <a:endParaRPr lang="pt-BR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Oferecer</a:t>
                      </a:r>
                      <a:r>
                        <a:rPr lang="pt-BR" baseline="0" dirty="0" smtClean="0"/>
                        <a:t> </a:t>
                      </a:r>
                      <a:r>
                        <a:rPr lang="pt-BR" dirty="0" smtClean="0"/>
                        <a:t>matrículas de educação de jovens e adultos, nos ensinos fundamental e médio, na forma integrada à educação profissional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pt-BR" noProof="0" dirty="0" smtClean="0"/>
                        <a:t>Até 2025: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pt-BR" noProof="0" dirty="0" smtClean="0"/>
                        <a:t>25%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pt-BR" noProof="0" dirty="0" smtClean="0"/>
                        <a:t>-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95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Quadro Diagnóstico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86661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Triplicar as matrículas da educação profissional técnica de nível médio, assegurando a qualidade da oferta e pelo menos 50% (cinquenta por cento) da expansão no segmento público</a:t>
            </a:r>
            <a:endParaRPr lang="pt-B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96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PNE-META 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133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6167730"/>
              </p:ext>
            </p:extLst>
          </p:nvPr>
        </p:nvGraphicFramePr>
        <p:xfrm>
          <a:off x="2062015" y="1535535"/>
          <a:ext cx="5153892" cy="521577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33073"/>
                <a:gridCol w="902855"/>
                <a:gridCol w="1717964"/>
              </a:tblGrid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ESCOLA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SITUAÇÃO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NATUREZA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ANNA NERY ESCOLA POLITECNICA DE ENFERMAGEM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EM ATIVIDADE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PRIVADA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APOLLO COLEGIO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PRIVADA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ARTEC ESCOLA TECNICA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PRIVADA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CENEP INTEGRACAO COLEGIO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PRIVADA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CICLO VITAL ESCOLA DE ENFERMAGEM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PRIVADA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COLEGIO IVO DE ALMEIDA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PRIVADA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COLEGIO PROF JUNIOR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PRIVADA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DSEED DESENVOLVIMENTO ESCOLA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PRIVADA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DULCE IRMA INSTITUTO POLITECNICO DE ENFERMAGEM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EM ATIVIDADE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PRIVADA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ENFESP ENFERMAGEM ESPECIALIZADA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PRIVADA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ESCOLA TECNICA SANTA CLARA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PRIVADA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ETB ESCOLAS TECNICAS DO BRASIL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PRIVADA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FACULDADE ANHANGUERA DE SOROCABA EEP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PRIVADA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FACULDADE ESAMC SOROCABA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PRIVADA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FACULDADE ESAMC SOROCABA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PRIVADA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FERNANDO PRESTES ETEC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ESTADUAL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GASPAR RICARDO JR ESCOLA SENAI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PRIVADA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INSTITUTO DE PODOLOGIA E SAUDE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PRIVADA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6619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INSTITUTO MANCHESTER PAULISTA DE ENSINO SUPERIOR EEP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PRIVADA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MARQUES ESCOLA TECNICA DE ENFERMAGEM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PRIVADA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MENTOR COLEGIO TECNICO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PRIVADA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MICROCAMP ESCOLA DE EDUCACAO PROFISSIONAL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PRIVADA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POLITECNICO DE SOROCABA COLEGIO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PRIVADA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PRO ARTE ESCOLA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PRIVADA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ROGERIO KOURY CONSERVATORIO MUSICAL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PRIVADA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RUBENS DE FARIA E SOUZA ETEC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ESTADUAL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SAO RAPHAEL ESCOLA TECNICA PROTESE DENTARIA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PRIVADA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SENAC SOROCABA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PRIVADA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SOROCABA ESCOLA TECNICA ESTADUAL DE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ESTADUAL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6619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SOROCABANA ORGANIZACAO DE ENSINO INSTITUTO EDUCACAO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PRIVADA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15611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TABLEAU COLEGIO SOROCABA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EM ATIVIDADE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PRIVADA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97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Escolas</a:t>
            </a:r>
            <a:r>
              <a:rPr lang="en-US" dirty="0" smtClean="0"/>
              <a:t> </a:t>
            </a:r>
            <a:r>
              <a:rPr lang="en-US" dirty="0" err="1" smtClean="0"/>
              <a:t>Técnicas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326641" y="4549996"/>
            <a:ext cx="41717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Dados levantados pelo CME. Fonte:</a:t>
            </a:r>
            <a:r>
              <a:rPr lang="en-US" sz="9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http://</a:t>
            </a:r>
            <a:r>
              <a:rPr lang="en-US" sz="90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www.dataescolabrasil.inep.gov.br</a:t>
            </a:r>
            <a:r>
              <a:rPr lang="en-US" sz="9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1424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98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Escolas</a:t>
            </a:r>
            <a:r>
              <a:rPr lang="en-US" dirty="0" smtClean="0"/>
              <a:t> </a:t>
            </a:r>
            <a:r>
              <a:rPr lang="en-US" dirty="0" err="1" smtClean="0"/>
              <a:t>Técnicas-</a:t>
            </a:r>
            <a:r>
              <a:rPr lang="en-US" dirty="0" err="1"/>
              <a:t>Matrículas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953857"/>
              </p:ext>
            </p:extLst>
          </p:nvPr>
        </p:nvGraphicFramePr>
        <p:xfrm>
          <a:off x="2470728" y="3117274"/>
          <a:ext cx="4491182" cy="172258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2214829"/>
                <a:gridCol w="2276353"/>
              </a:tblGrid>
              <a:tr h="6798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TIPO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 DA INSTITUIÇÃO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MATRÍCULAS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475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ESTADUAL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3646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475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PRIVADA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4733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475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8379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43032" y="6143348"/>
            <a:ext cx="67574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 smtClean="0"/>
              <a:t>Dados levantados pelo CME. Fonte:</a:t>
            </a:r>
            <a:r>
              <a:rPr lang="en-US" sz="9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http://</a:t>
            </a:r>
            <a:r>
              <a:rPr lang="en-US" sz="90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www.dataescolabrasil.inep.gov.br</a:t>
            </a:r>
            <a:r>
              <a:rPr lang="en-US" sz="9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3939521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Elevar a taxa bruta de matrícula na educação superior para 50% (cinquenta por cento) e a taxa líquida para 33% (trinta e três por cento) da população de 18 (dezoito) a 24 (vinte e quatro) anos, assegurada a qualidade da oferta e expansão para, pelo menos, 40% (quarenta por cento) das novas matrículas, no segmento público</a:t>
            </a:r>
            <a:endParaRPr lang="pt-B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99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PNE-META 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94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Module.thmx</Template>
  <TotalTime>2020</TotalTime>
  <Words>9161</Words>
  <Application>Microsoft Macintosh PowerPoint</Application>
  <PresentationFormat>On-screen Show (4:3)</PresentationFormat>
  <Paragraphs>2791</Paragraphs>
  <Slides>140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140</vt:i4>
      </vt:variant>
    </vt:vector>
  </HeadingPairs>
  <TitlesOfParts>
    <vt:vector size="142" baseType="lpstr">
      <vt:lpstr>Module</vt:lpstr>
      <vt:lpstr>Equation</vt:lpstr>
      <vt:lpstr>Diagnóstico - Plenárias do Plano Municipal de Educação de Sorocaba - 2015-2025 </vt:lpstr>
      <vt:lpstr>METAS 01,02,03,04</vt:lpstr>
      <vt:lpstr>METAS 05, 06, 07,08</vt:lpstr>
      <vt:lpstr>METAS 09, 10, 17, 18</vt:lpstr>
      <vt:lpstr>METAS 11-16, 19, 20</vt:lpstr>
      <vt:lpstr>PNE-META 01</vt:lpstr>
      <vt:lpstr>População da cidade</vt:lpstr>
      <vt:lpstr>Faixas etárias população</vt:lpstr>
      <vt:lpstr>Número de escolas públicas</vt:lpstr>
      <vt:lpstr>Número de escolas públicas</vt:lpstr>
      <vt:lpstr>Número de escolas públicas</vt:lpstr>
      <vt:lpstr>Escolas públicas x privadas</vt:lpstr>
      <vt:lpstr>Número de matrículas</vt:lpstr>
      <vt:lpstr>Número de matrículas</vt:lpstr>
      <vt:lpstr>Número de matrículas</vt:lpstr>
      <vt:lpstr>Número de matrículas</vt:lpstr>
      <vt:lpstr>Números de Sorocaba</vt:lpstr>
      <vt:lpstr>Indicadores MEC</vt:lpstr>
      <vt:lpstr>Indicadores MEC</vt:lpstr>
      <vt:lpstr>Quadro Diagnóstico</vt:lpstr>
      <vt:lpstr>PNE-META 02</vt:lpstr>
      <vt:lpstr>População da cidade</vt:lpstr>
      <vt:lpstr>Faixas etárias população</vt:lpstr>
      <vt:lpstr>Número de escolas públicas</vt:lpstr>
      <vt:lpstr>Número de escolas públicas</vt:lpstr>
      <vt:lpstr>Número de escolas públicas</vt:lpstr>
      <vt:lpstr>Escolas públicas x privadas</vt:lpstr>
      <vt:lpstr>Número de matrículas</vt:lpstr>
      <vt:lpstr>Número de matrículas</vt:lpstr>
      <vt:lpstr>Número de matrículas</vt:lpstr>
      <vt:lpstr>Número de matrículas</vt:lpstr>
      <vt:lpstr>Situação de Sorocaba</vt:lpstr>
      <vt:lpstr>Indicadores MEC</vt:lpstr>
      <vt:lpstr>Indicadores MEC</vt:lpstr>
      <vt:lpstr>Quadro Diagnóstico</vt:lpstr>
      <vt:lpstr>PNE-META 03</vt:lpstr>
      <vt:lpstr>População da cidade</vt:lpstr>
      <vt:lpstr>Faixas etárias população</vt:lpstr>
      <vt:lpstr>Número de escolas públicas</vt:lpstr>
      <vt:lpstr>Número de escolas públicas</vt:lpstr>
      <vt:lpstr>Número de escolas públicas</vt:lpstr>
      <vt:lpstr>Escolas públicas x privadas</vt:lpstr>
      <vt:lpstr>Número de matrículas</vt:lpstr>
      <vt:lpstr>Número de matrículas</vt:lpstr>
      <vt:lpstr>Número de matrículas</vt:lpstr>
      <vt:lpstr>Número de matrículas</vt:lpstr>
      <vt:lpstr>Situação de Sorocaba</vt:lpstr>
      <vt:lpstr>Indicadores MEC</vt:lpstr>
      <vt:lpstr>Indicadores MEC</vt:lpstr>
      <vt:lpstr>Quadro Diagnóstico</vt:lpstr>
      <vt:lpstr>PNE-META 04</vt:lpstr>
      <vt:lpstr>Indicadores MEC</vt:lpstr>
      <vt:lpstr>Como calcular?</vt:lpstr>
      <vt:lpstr>Deficiência Auditiva</vt:lpstr>
      <vt:lpstr>Deficiência Motora</vt:lpstr>
      <vt:lpstr>Deficiência Visual</vt:lpstr>
      <vt:lpstr>Deficientes em Sorocaba</vt:lpstr>
      <vt:lpstr>Ações realizadas pela prefeitura</vt:lpstr>
      <vt:lpstr>Sala de recursos funcionais</vt:lpstr>
      <vt:lpstr>Quantidade de alunos atendidos</vt:lpstr>
      <vt:lpstr>Quantidade de alunos atendidos</vt:lpstr>
      <vt:lpstr>Quadro Diagnóstico</vt:lpstr>
      <vt:lpstr>PNE-META 05</vt:lpstr>
      <vt:lpstr>Como calcular?</vt:lpstr>
      <vt:lpstr>Indicadores MEC</vt:lpstr>
      <vt:lpstr>Quadro Diagnóstico</vt:lpstr>
      <vt:lpstr>PNE-META 06</vt:lpstr>
      <vt:lpstr>Como calcular?</vt:lpstr>
      <vt:lpstr>Indicadores MEC</vt:lpstr>
      <vt:lpstr>Indicadores MEC</vt:lpstr>
      <vt:lpstr>Quadro Diagnóstico</vt:lpstr>
      <vt:lpstr>PNE-META 07</vt:lpstr>
      <vt:lpstr>IDEB – Ensino Fundamental  Anos iniciais</vt:lpstr>
      <vt:lpstr>IDEB – Ensino Fundamental  Anos finais</vt:lpstr>
      <vt:lpstr>IDEB Escoas – Anos Iniciais</vt:lpstr>
      <vt:lpstr>IDEB Escoas – Anos Iniciais</vt:lpstr>
      <vt:lpstr>IDEB Escolas – Anos Finais</vt:lpstr>
      <vt:lpstr>IDEB Escolas – Anos Finais</vt:lpstr>
      <vt:lpstr>IDEB – Ensino Médio</vt:lpstr>
      <vt:lpstr>Quadro Diagnóstico</vt:lpstr>
      <vt:lpstr>PNE-META 08</vt:lpstr>
      <vt:lpstr>Indicadores MEC</vt:lpstr>
      <vt:lpstr>Indicadores MEC</vt:lpstr>
      <vt:lpstr>População rural</vt:lpstr>
      <vt:lpstr>Quadro Diagnóstico</vt:lpstr>
      <vt:lpstr>PNE-META 09</vt:lpstr>
      <vt:lpstr>Indicador MEC</vt:lpstr>
      <vt:lpstr>Indicador MEC</vt:lpstr>
      <vt:lpstr>Analfabetismo</vt:lpstr>
      <vt:lpstr>Quadro Diagnóstico</vt:lpstr>
      <vt:lpstr>PNE-META 10</vt:lpstr>
      <vt:lpstr>Analfabetismo</vt:lpstr>
      <vt:lpstr>Número de alunos</vt:lpstr>
      <vt:lpstr>Projetos Especiais</vt:lpstr>
      <vt:lpstr>Quadro Diagnóstico</vt:lpstr>
      <vt:lpstr>PNE-META 11</vt:lpstr>
      <vt:lpstr>Escolas Técnicas</vt:lpstr>
      <vt:lpstr>Escolas Técnicas-Matrículas</vt:lpstr>
      <vt:lpstr>PNE-META 12</vt:lpstr>
      <vt:lpstr>População da cidade</vt:lpstr>
      <vt:lpstr>Faixas etárias população</vt:lpstr>
      <vt:lpstr>Números Educação Superior 2010</vt:lpstr>
      <vt:lpstr>Números Ensino Superior 2014</vt:lpstr>
      <vt:lpstr>Sorocaba</vt:lpstr>
      <vt:lpstr>Indicadores MEC</vt:lpstr>
      <vt:lpstr>Quadro Diagnóstico</vt:lpstr>
      <vt:lpstr>PNE-META 13</vt:lpstr>
      <vt:lpstr>Indicadores MEC</vt:lpstr>
      <vt:lpstr>Professores titulados</vt:lpstr>
      <vt:lpstr>Quadro Diagnóstico</vt:lpstr>
      <vt:lpstr>PNE-META 14</vt:lpstr>
      <vt:lpstr>População da cidade</vt:lpstr>
      <vt:lpstr>Análise da meta</vt:lpstr>
      <vt:lpstr>Números do Ensino Superior 2014</vt:lpstr>
      <vt:lpstr>Quadro Diagnóstico</vt:lpstr>
      <vt:lpstr>PNE-META 15</vt:lpstr>
      <vt:lpstr>Titulação dos professores</vt:lpstr>
      <vt:lpstr>Quadro Diagnóstico</vt:lpstr>
      <vt:lpstr>PNE-META 16</vt:lpstr>
      <vt:lpstr>Titulação dos professores</vt:lpstr>
      <vt:lpstr>Quadro Diagnóstico</vt:lpstr>
      <vt:lpstr>PNE-META 17</vt:lpstr>
      <vt:lpstr>Remuneração professores  prefeitura municipal</vt:lpstr>
      <vt:lpstr>Sindicato dos Professores  de Sorocaba e Região</vt:lpstr>
      <vt:lpstr>APEOESP</vt:lpstr>
      <vt:lpstr>SINPEEM - Educação no ensino municipal-SP</vt:lpstr>
      <vt:lpstr>Quadro comparativo</vt:lpstr>
      <vt:lpstr>Comparação com outros profissionais</vt:lpstr>
      <vt:lpstr>Quadro Diagnóstico</vt:lpstr>
      <vt:lpstr>PNE-META 18</vt:lpstr>
      <vt:lpstr>Legislação</vt:lpstr>
      <vt:lpstr>Remuneração professores  prefeitura municipal</vt:lpstr>
      <vt:lpstr>Piso do magistério</vt:lpstr>
      <vt:lpstr>Massa salarial Prefeitura de Sorocaba</vt:lpstr>
      <vt:lpstr>Quadro Diagnóstico</vt:lpstr>
      <vt:lpstr>PNE-META 19</vt:lpstr>
      <vt:lpstr>Quadro Diagnóstico</vt:lpstr>
      <vt:lpstr>PNE-META 20</vt:lpstr>
      <vt:lpstr>PIB Sorocaba</vt:lpstr>
      <vt:lpstr>Quadro Diagnóstico</vt:lpstr>
    </vt:vector>
  </TitlesOfParts>
  <Company>UNESP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Alexandre Simões</dc:creator>
  <cp:lastModifiedBy>Alexandre Simões</cp:lastModifiedBy>
  <cp:revision>384</cp:revision>
  <dcterms:created xsi:type="dcterms:W3CDTF">2015-04-06T15:43:32Z</dcterms:created>
  <dcterms:modified xsi:type="dcterms:W3CDTF">2015-04-11T01:51:28Z</dcterms:modified>
</cp:coreProperties>
</file>