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80" r:id="rId4"/>
    <p:sldId id="283" r:id="rId5"/>
    <p:sldId id="281" r:id="rId6"/>
    <p:sldId id="282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Simõ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3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1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F88F-E110-954F-AF71-283DE4877A07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C87A-4F16-B94A-A75B-FBC6BA380E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150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C952-AF24-0041-8F12-73AD71A277D3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C3478-DFF3-C544-A6D7-9541F8C21A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90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5E56-E834-6749-BC8A-2FD604AB6B8B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-50" r="133"/>
          <a:stretch/>
        </p:blipFill>
        <p:spPr>
          <a:xfrm>
            <a:off x="0" y="0"/>
            <a:ext cx="9144000" cy="2370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2982" y="5288575"/>
            <a:ext cx="3302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bg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0B8-9F7F-784B-8BBA-BE99D79DB3E5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2149-BF30-0945-AF4B-84447FD44A36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 lang="pt-BR" noProof="0" smtClean="0"/>
          </a:p>
          <a:p>
            <a:pPr lvl="1" eaLnBrk="1" latinLnBrk="0" hangingPunct="1"/>
            <a:endParaRPr lang="pt-BR" noProof="0" smtClean="0"/>
          </a:p>
          <a:p>
            <a:pPr lvl="2" eaLnBrk="1" latinLnBrk="0" hangingPunct="1"/>
            <a:endParaRPr lang="pt-BR" noProof="0" smtClean="0"/>
          </a:p>
          <a:p>
            <a:pPr lvl="3" eaLnBrk="1" latinLnBrk="0" hangingPunct="1"/>
            <a:endParaRPr lang="pt-BR" noProof="0" smtClean="0"/>
          </a:p>
          <a:p>
            <a:pPr lvl="4" eaLnBrk="1" latinLnBrk="0" hangingPunct="1"/>
            <a:endParaRPr kumimoji="0"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75C-EE46-204B-A6E1-275A982C6542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047" t="17762" r="22353" b="8823"/>
          <a:stretch/>
        </p:blipFill>
        <p:spPr>
          <a:xfrm>
            <a:off x="0" y="0"/>
            <a:ext cx="9161762" cy="148305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-267476"/>
            <a:ext cx="9318326" cy="2042848"/>
            <a:chOff x="0" y="-276355"/>
            <a:chExt cx="9318326" cy="204284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61762" cy="14830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662834" y="-276355"/>
              <a:ext cx="2655492" cy="20428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913" b="100000" l="24698" r="63520">
                          <a14:foregroundMark x1="51133" y1="76968" x2="51133" y2="76968"/>
                          <a14:foregroundMark x1="39275" y1="76385" x2="39275" y2="76385"/>
                          <a14:foregroundMark x1="37009" y1="76385" x2="37009" y2="76385"/>
                          <a14:foregroundMark x1="45695" y1="76968" x2="45695" y2="76968"/>
                          <a14:foregroundMark x1="43731" y1="75802" x2="43731" y2="75802"/>
                          <a14:foregroundMark x1="48263" y1="76385" x2="48263" y2="76385"/>
                          <a14:foregroundMark x1="52568" y1="73178" x2="52568" y2="73178"/>
                          <a14:foregroundMark x1="54683" y1="76385" x2="54683" y2="76385"/>
                          <a14:foregroundMark x1="56118" y1="78426" x2="56118" y2="78426"/>
                          <a14:foregroundMark x1="57402" y1="75219" x2="57402" y2="75219"/>
                          <a14:foregroundMark x1="59215" y1="72595" x2="59215" y2="72595"/>
                          <a14:foregroundMark x1="60952" y1="74052" x2="60952" y2="74052"/>
                          <a14:foregroundMark x1="62236" y1="77551" x2="62236" y2="77551"/>
                          <a14:foregroundMark x1="42145" y1="91254" x2="42145" y2="91254"/>
                          <a14:foregroundMark x1="40559" y1="93294" x2="40559" y2="93294"/>
                          <a14:foregroundMark x1="44562" y1="91254" x2="44562" y2="91254"/>
                          <a14:foregroundMark x1="46677" y1="91254" x2="46677" y2="91254"/>
                          <a14:foregroundMark x1="48716" y1="90671" x2="48716" y2="90671"/>
                          <a14:foregroundMark x1="50680" y1="90671" x2="50680" y2="90671"/>
                          <a14:foregroundMark x1="53399" y1="90671" x2="53399" y2="90671"/>
                          <a14:foregroundMark x1="55363" y1="83965" x2="55363" y2="83965"/>
                          <a14:foregroundMark x1="56798" y1="89504" x2="56798" y2="89504"/>
                          <a14:foregroundMark x1="59819" y1="92420" x2="59819" y2="92420"/>
                          <a14:foregroundMark x1="57553" y1="81924" x2="57553" y2="81924"/>
                          <a14:foregroundMark x1="56420" y1="68222" x2="56420" y2="68222"/>
                        </a14:backgroundRemoval>
                      </a14:imgEffect>
                    </a14:imgLayer>
                  </a14:imgProps>
                </a:ext>
              </a:extLst>
            </a:blip>
            <a:srcRect l="22439" r="31765"/>
            <a:stretch/>
          </p:blipFill>
          <p:spPr>
            <a:xfrm>
              <a:off x="6471458" y="72742"/>
              <a:ext cx="2477772" cy="140160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89547" y="6400800"/>
            <a:ext cx="13208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2E49-8E86-3545-B85B-50432FB15B27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8882-705E-AE42-95A4-6008EF5911AA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304A-EBE5-7F44-AEE3-CC5A10870FAA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CF99-CB4C-E544-B10F-D25B22E78D11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C0BC-73EE-5641-9ACB-7C4CA808826C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8DE5-9E92-144F-809B-5DC2E0C9AD85}" type="datetime1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05BA97F-5661-C240-BF8C-ECE4095EFEF9}" type="datetime1">
              <a:rPr lang="en-US" smtClean="0"/>
              <a:pPr/>
              <a:t>4/11/2015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0A8DCD-AF55-0E49-9FDF-F9A553A9B121}" type="datetime1">
              <a:rPr lang="en-US" smtClean="0"/>
              <a:pPr/>
              <a:t>4/11/2015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err="1" smtClean="0"/>
              <a:t>Pag</a:t>
            </a:r>
            <a:r>
              <a:rPr lang="en-US" dirty="0" smtClean="0"/>
              <a:t> </a:t>
            </a:r>
            <a:fld id="{9648F39E-9C37-485F-AC97-16BB4BDF9F4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ne.mec.gov.br/publicaco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AP01 </a:t>
            </a:r>
            <a:r>
              <a:rPr lang="en-US" dirty="0" smtClean="0"/>
              <a:t>– </a:t>
            </a:r>
            <a:r>
              <a:rPr lang="en-US" dirty="0" err="1" smtClean="0"/>
              <a:t>Apresentação</a:t>
            </a:r>
            <a:r>
              <a:rPr lang="en-US" dirty="0" smtClean="0"/>
              <a:t> do PNE e PME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Conselho</a:t>
            </a:r>
            <a:r>
              <a:rPr lang="en-US" dirty="0"/>
              <a:t> Municipal de </a:t>
            </a:r>
            <a:r>
              <a:rPr lang="en-US" dirty="0" err="1"/>
              <a:t>Educação</a:t>
            </a:r>
            <a:r>
              <a:rPr lang="en-US" dirty="0"/>
              <a:t> (CME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998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É o </a:t>
            </a:r>
            <a:r>
              <a:rPr lang="pt-BR" b="1" dirty="0" smtClean="0"/>
              <a:t>Plano Nacional de Educação</a:t>
            </a:r>
            <a:r>
              <a:rPr lang="pt-BR" dirty="0" smtClean="0"/>
              <a:t>, decenal, aprovado pela Lei nº 13.005/2014, e que estará em vigor até 2024. É um plano diferente dos planos anteriores. Uma das diferenças é que esse PNE é decenal por força constitucional, o que significa que ultrapassa governos. Tem vinculação de recursos para o seu financiamento, com prevalência sobre os Planos Plurianuais (</a:t>
            </a:r>
            <a:r>
              <a:rPr lang="pt-BR" dirty="0" err="1" smtClean="0"/>
              <a:t>PPAs</a:t>
            </a:r>
            <a:r>
              <a:rPr lang="pt-BR" dirty="0" smtClean="0"/>
              <a:t>). O amplo processo de debate, que começou na CONAE 2010 e culminou com sua aprovação pelo Congresso Nacional, reforça o caráter especial e democrático desse PNE.</a:t>
            </a:r>
          </a:p>
          <a:p>
            <a:endParaRPr lang="pt-BR" dirty="0" smtClean="0"/>
          </a:p>
          <a:p>
            <a:r>
              <a:rPr lang="pt-BR" dirty="0" smtClean="0"/>
              <a:t>Possui um conjunto de </a:t>
            </a:r>
            <a:r>
              <a:rPr lang="pt-BR" b="1" dirty="0" smtClean="0"/>
              <a:t>20 metas </a:t>
            </a:r>
            <a:r>
              <a:rPr lang="pt-BR" dirty="0" smtClean="0"/>
              <a:t>que estão relacionadas ao ensino desde as creches até a pós-graduação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o PNE?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67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71003"/>
            <a:ext cx="8229600" cy="6428933"/>
          </a:xfrm>
        </p:spPr>
        <p:txBody>
          <a:bodyPr>
            <a:normAutofit/>
          </a:bodyPr>
          <a:lstStyle/>
          <a:p>
            <a:r>
              <a:rPr lang="pt-BR" dirty="0" smtClean="0"/>
              <a:t>O Brasil é um país federativo, em que Estados, Distrito Federal e Municípios têm autonomia para tomar suas decisões. Mas para organizar a educação nacional, os entes federativos devem trabalhar juntos, porque têm competências comuns. Nesse contexto, o PNE cumpre a função de articular os esforços nacionais em regime de colaboração.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Por que o Brasil precisa de</a:t>
            </a:r>
            <a:br>
              <a:rPr lang="pt-BR" smtClean="0"/>
            </a:br>
            <a:r>
              <a:rPr lang="pt-BR" smtClean="0"/>
              <a:t>um Plano Nacional de Educação?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73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Conforme o Artigo 8º da Lei nº 13.005/2014 os Estados, o Distrito Federal e os Municípios têm o prazo de 1 (um) ano a partir da data de publicação da Lei para adequarem ou elaborarem seus </a:t>
            </a:r>
            <a:r>
              <a:rPr lang="pt-BR" b="1" dirty="0" smtClean="0"/>
              <a:t>Planos Municipais de Educação (</a:t>
            </a:r>
            <a:r>
              <a:rPr lang="pt-BR" b="1" dirty="0" err="1" smtClean="0"/>
              <a:t>PMEs</a:t>
            </a:r>
            <a:r>
              <a:rPr lang="pt-BR" b="1" dirty="0" smtClean="0"/>
              <a:t>)</a:t>
            </a:r>
            <a:r>
              <a:rPr lang="pt-BR" dirty="0" smtClean="0"/>
              <a:t>, ou seja, até </a:t>
            </a:r>
            <a:r>
              <a:rPr lang="pt-BR" b="1" dirty="0" smtClean="0"/>
              <a:t>25 de junho de 2015</a:t>
            </a:r>
          </a:p>
          <a:p>
            <a:r>
              <a:rPr lang="pt-BR" dirty="0" smtClean="0"/>
              <a:t>Há </a:t>
            </a:r>
            <a:r>
              <a:rPr lang="pt-BR" dirty="0"/>
              <a:t>as sanções previstas </a:t>
            </a:r>
            <a:r>
              <a:rPr lang="pt-BR" dirty="0" smtClean="0"/>
              <a:t>no caso do não cumprimento desse prazo (responsabilização </a:t>
            </a:r>
            <a:r>
              <a:rPr lang="pt-BR" dirty="0"/>
              <a:t>dos dirigentes e responsáveis no conjunto da legislação </a:t>
            </a:r>
            <a:r>
              <a:rPr lang="pt-BR" dirty="0" smtClean="0"/>
              <a:t>nacional)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PME?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73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Todos deverão assumir o compromisso de contribuir para que o Brasil alcance a meta nacional, mas </a:t>
            </a:r>
            <a:r>
              <a:rPr lang="pt-BR" b="1" dirty="0" smtClean="0"/>
              <a:t>não necessariamente devem ter as mesmas metas </a:t>
            </a:r>
            <a:r>
              <a:rPr lang="pt-BR" dirty="0" smtClean="0"/>
              <a:t>quantitativas que foram definidas para o país. Estados, Distrito Federal e Municípios podem organizar seus planos:</a:t>
            </a:r>
          </a:p>
          <a:p>
            <a:pPr lvl="1"/>
            <a:r>
              <a:rPr lang="pt-BR" b="1" dirty="0" smtClean="0"/>
              <a:t>Com metas numericamente acima ou abaixo da meta nacional</a:t>
            </a:r>
            <a:r>
              <a:rPr lang="pt-BR" dirty="0" smtClean="0"/>
              <a:t>, dependendo se suas prioridades e condições de execução;</a:t>
            </a:r>
          </a:p>
          <a:p>
            <a:pPr lvl="1"/>
            <a:r>
              <a:rPr lang="pt-BR" b="1" dirty="0" smtClean="0"/>
              <a:t>Sem algumas das metas nacionais</a:t>
            </a:r>
            <a:r>
              <a:rPr lang="pt-BR" dirty="0" smtClean="0"/>
              <a:t>, como por exemplo no caso de metas de universalização, caso já tenham alcançado 100% da oferta;</a:t>
            </a:r>
          </a:p>
          <a:p>
            <a:pPr lvl="1"/>
            <a:r>
              <a:rPr lang="pt-BR" b="1" dirty="0" smtClean="0"/>
              <a:t>Com metas diferentes</a:t>
            </a:r>
            <a:r>
              <a:rPr lang="pt-BR" dirty="0" smtClean="0"/>
              <a:t>, além daquelas aprovadas na Lei do PNE, caso estabeleçam prioridades locais que eventualmente não tenham sido tratadas na lei nacional.</a:t>
            </a:r>
          </a:p>
          <a:p>
            <a:r>
              <a:rPr lang="pt-BR" dirty="0" smtClean="0"/>
              <a:t>O importante é elaborar metas capazes de </a:t>
            </a:r>
            <a:r>
              <a:rPr lang="pt-BR" b="1" dirty="0" smtClean="0"/>
              <a:t>ampliar ao máximo a oferta e a qualidade do ensino</a:t>
            </a:r>
            <a:r>
              <a:rPr lang="pt-BR" dirty="0" smtClean="0"/>
              <a:t>, garantindo direitos constitucionais e ajudando o país a atingir as metas nacionais.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Todos os entes federativos deverão atingir as mesmas </a:t>
            </a:r>
            <a:r>
              <a:rPr lang="pt-BR" dirty="0" smtClean="0"/>
              <a:t>metas?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583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 PME deve:</a:t>
            </a:r>
          </a:p>
          <a:p>
            <a:pPr lvl="1" algn="just"/>
            <a:r>
              <a:rPr lang="pt-BR" b="1" dirty="0" smtClean="0"/>
              <a:t>Estar alinhado ao PNE e ao PEE</a:t>
            </a:r>
            <a:r>
              <a:rPr lang="pt-BR" dirty="0" smtClean="0"/>
              <a:t>. Se não há plano estadual aprovado, a Secretaria de Estado de Educação deve ser procurada para se posicionar sobre cada um dos temas específicos;</a:t>
            </a:r>
          </a:p>
          <a:p>
            <a:pPr lvl="1" algn="just"/>
            <a:r>
              <a:rPr lang="pt-BR" b="1" dirty="0" smtClean="0"/>
              <a:t>Ser do município, e não apenas da rede ou do sistema municipal</a:t>
            </a:r>
            <a:r>
              <a:rPr lang="pt-BR" dirty="0" smtClean="0"/>
              <a:t>, porque ele é de todos que moram no município e, portanto, todas as necessidades educacionais do cidadão devem estar presentes no plano, o que vai muito além das possibilidades de oferta educacional direta da prefeitura;</a:t>
            </a:r>
          </a:p>
          <a:p>
            <a:pPr lvl="1" algn="just"/>
            <a:r>
              <a:rPr lang="pt-BR" b="1" dirty="0" smtClean="0"/>
              <a:t>Ter caráter </a:t>
            </a:r>
            <a:r>
              <a:rPr lang="pt-BR" b="1" dirty="0" err="1" smtClean="0"/>
              <a:t>intersetorial</a:t>
            </a:r>
            <a:r>
              <a:rPr lang="pt-BR" dirty="0" smtClean="0"/>
              <a:t>, pois o projeto de educação de um município não é tarefa apenas do órgão gestor da rede de ensino, mas do conjunto de instituições dos governos, com a participação ativa da sociedade;</a:t>
            </a:r>
          </a:p>
          <a:p>
            <a:pPr lvl="1" algn="just"/>
            <a:r>
              <a:rPr lang="pt-BR" b="1" dirty="0" smtClean="0"/>
              <a:t>Se articular aos demais instrumentos de planejamento locais </a:t>
            </a:r>
            <a:r>
              <a:rPr lang="pt-BR" dirty="0" smtClean="0"/>
              <a:t>(Plano Plurianual – PPA, Lei de Diretrizes Orçamentárias – LDO, Lei Orçamentária Anual – LOA, Plano de Ações Articuladas – PAR, entre outros); e</a:t>
            </a:r>
          </a:p>
          <a:p>
            <a:pPr lvl="1" algn="just"/>
            <a:r>
              <a:rPr lang="pt-BR" dirty="0" smtClean="0"/>
              <a:t>Ter legitimidade, isto é, precisa </a:t>
            </a:r>
            <a:r>
              <a:rPr lang="pt-BR" b="1" dirty="0" smtClean="0"/>
              <a:t>contar com o apoio de todos na sua elaboração </a:t>
            </a:r>
            <a:r>
              <a:rPr lang="pt-BR" dirty="0" smtClean="0"/>
              <a:t>e depois, para monitorar seus resultados e impulsionar a sua concretização, por meio da mobilização da sociedade ao longo dos seus dez anos de vigência.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a </a:t>
            </a:r>
            <a:r>
              <a:rPr lang="en-US" dirty="0" err="1" smtClean="0"/>
              <a:t>elaboração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PME?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6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smtClean="0"/>
              <a:t>Conhecendo as 20 metas do PNE</a:t>
            </a:r>
          </a:p>
          <a:p>
            <a:r>
              <a:rPr lang="pt-BR" sz="2000" smtClean="0"/>
              <a:t>Alinhando os Planos de Educação</a:t>
            </a:r>
          </a:p>
          <a:p>
            <a:r>
              <a:rPr lang="pt-BR" sz="2000" smtClean="0"/>
              <a:t>Caderno de orientações</a:t>
            </a:r>
          </a:p>
          <a:p>
            <a:r>
              <a:rPr lang="pt-BR" sz="2000" smtClean="0"/>
              <a:t>Sistema Nacional de Educação: diversos olhares 80anos após o manifesto</a:t>
            </a:r>
          </a:p>
          <a:p>
            <a:pPr marL="411480" lvl="1" indent="0">
              <a:buNone/>
            </a:pPr>
            <a:r>
              <a:rPr lang="pt-BR" sz="1600" smtClean="0"/>
              <a:t>Disponível em: </a:t>
            </a:r>
            <a:r>
              <a:rPr lang="pt-BR" sz="1600" smtClean="0">
                <a:hlinkClick r:id="rId2"/>
              </a:rPr>
              <a:t>http://pne.mec.gov.br/publicacoes</a:t>
            </a:r>
            <a:r>
              <a:rPr lang="pt-BR" sz="1600" smtClean="0"/>
              <a:t> </a:t>
            </a:r>
            <a:endParaRPr lang="pt-BR" sz="16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Literatura oficial</a:t>
            </a:r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06272"/>
            <a:ext cx="153504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7782" y="4006272"/>
            <a:ext cx="153253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9236" y="4006272"/>
            <a:ext cx="1531322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4818" y="4006272"/>
            <a:ext cx="15319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1224</TotalTime>
  <Words>695</Words>
  <Application>Microsoft Macintosh PowerPoint</Application>
  <PresentationFormat>Apresentação na tela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Module</vt:lpstr>
      <vt:lpstr>AP01 – Apresentação do PNE e PME</vt:lpstr>
      <vt:lpstr>O que é o PNE?</vt:lpstr>
      <vt:lpstr>Por que o Brasil precisa de um Plano Nacional de Educação?</vt:lpstr>
      <vt:lpstr>O Que é o PME?</vt:lpstr>
      <vt:lpstr>Todos os entes federativos deverão atingir as mesmas metas?</vt:lpstr>
      <vt:lpstr>Como deve ser a elaboração do PME?</vt:lpstr>
      <vt:lpstr>Literatura oficial</vt:lpstr>
    </vt:vector>
  </TitlesOfParts>
  <Company>UNESP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Simões</dc:creator>
  <cp:lastModifiedBy>Cliente</cp:lastModifiedBy>
  <cp:revision>233</cp:revision>
  <dcterms:created xsi:type="dcterms:W3CDTF">2015-04-06T15:43:32Z</dcterms:created>
  <dcterms:modified xsi:type="dcterms:W3CDTF">2015-04-11T11:59:06Z</dcterms:modified>
</cp:coreProperties>
</file>